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Roboto Medium"/>
      <p:regular r:id="rId22"/>
      <p:bold r:id="rId23"/>
      <p:italic r:id="rId24"/>
      <p:boldItalic r:id="rId25"/>
    </p:embeddedFont>
    <p:embeddedFont>
      <p:font typeface="Garamond"/>
      <p:regular r:id="rId26"/>
      <p:bold r:id="rId27"/>
      <p:italic r:id="rId28"/>
      <p:boldItalic r:id="rId29"/>
    </p:embeddedFont>
    <p:embeddedFont>
      <p:font typeface="Roboto Condensed"/>
      <p:regular r:id="rId30"/>
      <p:bold r:id="rId31"/>
      <p:italic r:id="rId32"/>
      <p:boldItalic r:id="rId33"/>
    </p:embeddedFont>
    <p:embeddedFont>
      <p:font typeface="Arial Black"/>
      <p:regular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RobotoMedium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RobotoMedium-italic.fntdata"/><Relationship Id="rId23" Type="http://schemas.openxmlformats.org/officeDocument/2006/relationships/font" Target="fonts/Roboto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aramond-regular.fntdata"/><Relationship Id="rId25" Type="http://schemas.openxmlformats.org/officeDocument/2006/relationships/font" Target="fonts/RobotoMedium-boldItalic.fntdata"/><Relationship Id="rId28" Type="http://schemas.openxmlformats.org/officeDocument/2006/relationships/font" Target="fonts/Garamond-italic.fntdata"/><Relationship Id="rId27" Type="http://schemas.openxmlformats.org/officeDocument/2006/relationships/font" Target="fonts/Garamon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aramon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Condensed-bold.fntdata"/><Relationship Id="rId30" Type="http://schemas.openxmlformats.org/officeDocument/2006/relationships/font" Target="fonts/RobotoCondensed-regular.fntdata"/><Relationship Id="rId11" Type="http://schemas.openxmlformats.org/officeDocument/2006/relationships/slide" Target="slides/slide6.xml"/><Relationship Id="rId33" Type="http://schemas.openxmlformats.org/officeDocument/2006/relationships/font" Target="fonts/RobotoCondensed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Condensed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ArialBlack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a1797b86e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a1797b86e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Harshit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9cd0bcd68c_2_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9cd0bcd68c_2_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Muskaan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9cd0bcd68c_5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9cd0bcd68c_5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Muskaan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9cd0bcd68c_2_1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9cd0bcd68c_2_1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800"/>
              <a:buChar char="-"/>
            </a:pPr>
            <a:r>
              <a:rPr lang="en" sz="800">
                <a:solidFill>
                  <a:srgbClr val="333F48"/>
                </a:solidFill>
              </a:rPr>
              <a:t>Audrey</a:t>
            </a:r>
            <a:endParaRPr sz="800">
              <a:solidFill>
                <a:srgbClr val="333F48"/>
              </a:solidFill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800"/>
              <a:buChar char="-"/>
            </a:pPr>
            <a:r>
              <a:rPr lang="en" sz="800">
                <a:solidFill>
                  <a:srgbClr val="333F48"/>
                </a:solidFill>
              </a:rPr>
              <a:t>More intense networks like densenet, resnet, inceptnet - complexity</a:t>
            </a:r>
            <a:endParaRPr sz="800">
              <a:solidFill>
                <a:srgbClr val="333F48"/>
              </a:solidFill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800"/>
              <a:buChar char="-"/>
            </a:pPr>
            <a:r>
              <a:rPr lang="en" sz="800">
                <a:solidFill>
                  <a:srgbClr val="333F48"/>
                </a:solidFill>
              </a:rPr>
              <a:t>Bigger dataset </a:t>
            </a:r>
            <a:endParaRPr sz="800">
              <a:solidFill>
                <a:srgbClr val="333F48"/>
              </a:solidFill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800"/>
              <a:buChar char="-"/>
            </a:pPr>
            <a:r>
              <a:rPr lang="en" sz="800">
                <a:solidFill>
                  <a:srgbClr val="333F48"/>
                </a:solidFill>
              </a:rPr>
              <a:t>Ingredient</a:t>
            </a:r>
            <a:endParaRPr sz="800">
              <a:solidFill>
                <a:srgbClr val="333F48"/>
              </a:solidFill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800"/>
              <a:buChar char="-"/>
            </a:pPr>
            <a:r>
              <a:rPr lang="en" sz="800">
                <a:solidFill>
                  <a:srgbClr val="333F48"/>
                </a:solidFill>
              </a:rPr>
              <a:t>KNN</a:t>
            </a:r>
            <a:endParaRPr sz="800">
              <a:solidFill>
                <a:srgbClr val="333F48"/>
              </a:solidFill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48"/>
              </a:buClr>
              <a:buSzPts val="800"/>
              <a:buChar char="-"/>
            </a:pPr>
            <a:r>
              <a:rPr lang="en" sz="800">
                <a:solidFill>
                  <a:srgbClr val="333F48"/>
                </a:solidFill>
              </a:rPr>
              <a:t>Web application</a:t>
            </a:r>
            <a:endParaRPr sz="5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9cd0bcd68c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9cd0bcd68c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Harshit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9cd0bcd68c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9cd0bcd68c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Harshit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9cd0bcd68c_2_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9cd0bcd68c_2_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Manvi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was downloaded from kaggle and Image was created by 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 category → </a:t>
            </a:r>
            <a:r>
              <a:rPr lang="en"/>
              <a:t>Desserts</a:t>
            </a:r>
            <a:r>
              <a:rPr lang="en"/>
              <a:t>, beverages, vegetable, chicken etc.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9cd0bcd68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9cd0bcd68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Manvi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Dropped columns-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9cd0bcd68c_5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9cd0bcd68c_5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Kshitij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9cd0bcd68c_5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9cd0bcd68c_5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Kshitij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9cd0bcd68c_2_1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9cd0bcd68c_2_1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Kshtij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9cd0bcd68c_2_2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9cd0bcd68c_2_2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Kshitij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Arial"/>
              <a:buNone/>
              <a:defRPr b="1" sz="4000" cap="non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628650" y="784622"/>
            <a:ext cx="78867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628650" y="1587776"/>
            <a:ext cx="3886200" cy="3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2100"/>
              <a:buNone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2" type="body"/>
          </p:nvPr>
        </p:nvSpPr>
        <p:spPr>
          <a:xfrm>
            <a:off x="4629150" y="1587776"/>
            <a:ext cx="3886200" cy="3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2100"/>
              <a:buNone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3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type="title"/>
          </p:nvPr>
        </p:nvSpPr>
        <p:spPr>
          <a:xfrm>
            <a:off x="629841" y="691857"/>
            <a:ext cx="7886700" cy="7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" type="body"/>
          </p:nvPr>
        </p:nvSpPr>
        <p:spPr>
          <a:xfrm>
            <a:off x="629842" y="1492525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3" name="Google Shape;53;p12"/>
          <p:cNvSpPr txBox="1"/>
          <p:nvPr>
            <p:ph idx="2" type="body"/>
          </p:nvPr>
        </p:nvSpPr>
        <p:spPr>
          <a:xfrm>
            <a:off x="629842" y="2110460"/>
            <a:ext cx="3868200" cy="26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3" type="body"/>
          </p:nvPr>
        </p:nvSpPr>
        <p:spPr>
          <a:xfrm>
            <a:off x="4629150" y="1492525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55" name="Google Shape;55;p12"/>
          <p:cNvSpPr txBox="1"/>
          <p:nvPr>
            <p:ph idx="4" type="body"/>
          </p:nvPr>
        </p:nvSpPr>
        <p:spPr>
          <a:xfrm>
            <a:off x="4629150" y="2110460"/>
            <a:ext cx="3887400" cy="26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5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/>
          </p:nvPr>
        </p:nvSpPr>
        <p:spPr>
          <a:xfrm>
            <a:off x="629841" y="879612"/>
            <a:ext cx="2949300" cy="7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3887391" y="734786"/>
            <a:ext cx="4629300" cy="40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0" name="Google Shape;60;p13"/>
          <p:cNvSpPr txBox="1"/>
          <p:nvPr>
            <p:ph idx="2" type="body"/>
          </p:nvPr>
        </p:nvSpPr>
        <p:spPr>
          <a:xfrm>
            <a:off x="629841" y="1669774"/>
            <a:ext cx="2949300" cy="31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1" name="Google Shape;61;p13"/>
          <p:cNvSpPr txBox="1"/>
          <p:nvPr>
            <p:ph idx="3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>
            <p:ph idx="2" type="pic"/>
          </p:nvPr>
        </p:nvSpPr>
        <p:spPr>
          <a:xfrm>
            <a:off x="3887391" y="457200"/>
            <a:ext cx="5256600" cy="46863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629841" y="1669774"/>
            <a:ext cx="2949300" cy="31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629841" y="879612"/>
            <a:ext cx="2949300" cy="7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3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15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" name="Google Shape;69;p15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0" name="Google Shape;70;p15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71" name="Google Shape;71;p15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2" name="Google Shape;72;p15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73" name="Google Shape;73;p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74" name="Google Shape;74;p15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5" name="Google Shape;75;p15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6" name="Google Shape;76;p15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628650" y="784622"/>
            <a:ext cx="78867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b="1" i="0"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D299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D299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>
  <p:cSld name="1_Two Conte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628650" y="784622"/>
            <a:ext cx="78867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b="1" i="0"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214047" y="1539817"/>
            <a:ext cx="31686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6195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 b="1" i="0" sz="1400">
                <a:solidFill>
                  <a:srgbClr val="263148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/>
            </a:lvl3pPr>
            <a:lvl4pPr indent="-314325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4pPr>
            <a:lvl5pPr indent="-314325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6195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/>
            </a:lvl3pPr>
            <a:lvl4pPr indent="-314325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4pPr>
            <a:lvl5pPr indent="-314325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D299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D299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/>
            </a:lvl3pPr>
            <a:lvl4pPr indent="-314325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4pPr>
            <a:lvl5pPr indent="-314325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628650" y="784622"/>
            <a:ext cx="78867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b="1" i="0"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628650" y="1475962"/>
            <a:ext cx="78867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6195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SzPts val="2100"/>
              <a:buChar char="•"/>
              <a:defRPr b="1" i="0" sz="48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500"/>
              <a:buChar char="•"/>
              <a:defRPr/>
            </a:lvl3pPr>
            <a:lvl4pPr indent="-314325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4pPr>
            <a:lvl5pPr indent="-314325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D299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D299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38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i="0" sz="12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381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629841" y="691857"/>
            <a:ext cx="7886700" cy="7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623888" y="2691020"/>
            <a:ext cx="78867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  <a:defRPr sz="3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1800"/>
              <a:buNone/>
              <a:defRPr sz="1800">
                <a:solidFill>
                  <a:srgbClr val="333F48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D29988"/>
              </a:buClr>
              <a:buSzPts val="1500"/>
              <a:buNone/>
              <a:defRPr sz="1500">
                <a:solidFill>
                  <a:srgbClr val="D29988"/>
                </a:solidFill>
              </a:defRPr>
            </a:lvl2pPr>
            <a:lvl3pPr indent="-2286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D29988"/>
              </a:buClr>
              <a:buSzPts val="1350"/>
              <a:buNone/>
              <a:defRPr sz="1350">
                <a:solidFill>
                  <a:srgbClr val="D29988"/>
                </a:solidFill>
              </a:defRPr>
            </a:lvl3pPr>
            <a:lvl4pPr indent="-2286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D29988"/>
              </a:buClr>
              <a:buSzPts val="1200"/>
              <a:buNone/>
              <a:defRPr sz="1200">
                <a:solidFill>
                  <a:srgbClr val="D29988"/>
                </a:solidFill>
              </a:defRPr>
            </a:lvl4pPr>
            <a:lvl5pPr indent="-2286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D29988"/>
              </a:buClr>
              <a:buSzPts val="1200"/>
              <a:buNone/>
              <a:defRPr sz="1200">
                <a:solidFill>
                  <a:srgbClr val="D299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D29988"/>
              </a:buClr>
              <a:buSzPts val="1200"/>
              <a:buNone/>
              <a:defRPr sz="1200">
                <a:solidFill>
                  <a:srgbClr val="D299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D29988"/>
              </a:buClr>
              <a:buSzPts val="1200"/>
              <a:buNone/>
              <a:defRPr sz="1200">
                <a:solidFill>
                  <a:srgbClr val="D299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D29988"/>
              </a:buClr>
              <a:buSzPts val="1200"/>
              <a:buNone/>
              <a:defRPr sz="1200">
                <a:solidFill>
                  <a:srgbClr val="D299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D29988"/>
              </a:buClr>
              <a:buSzPts val="1200"/>
              <a:buNone/>
              <a:defRPr sz="1200">
                <a:solidFill>
                  <a:srgbClr val="D299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">
  <p:cSld name="Simp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628650" y="784622"/>
            <a:ext cx="78867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628650" y="1610140"/>
            <a:ext cx="7886700" cy="30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2100"/>
              <a:buNone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2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idx="1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623887" y="2701529"/>
            <a:ext cx="78963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1800"/>
              <a:buNone/>
              <a:defRPr sz="1800"/>
            </a:lvl1pPr>
            <a:lvl2pPr lvl="1" algn="ctr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500"/>
              <a:buNone/>
              <a:defRPr sz="1500"/>
            </a:lvl2pPr>
            <a:lvl3pPr lvl="2" algn="ctr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350"/>
              <a:buNone/>
              <a:defRPr sz="1350"/>
            </a:lvl3pPr>
            <a:lvl4pPr lvl="3" algn="ctr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200"/>
              <a:buNone/>
              <a:defRPr sz="1200"/>
            </a:lvl4pPr>
            <a:lvl5pPr lvl="4" algn="ctr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628650" y="2004651"/>
            <a:ext cx="78867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628650" y="1610138"/>
            <a:ext cx="7886700" cy="3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2100"/>
              <a:buNone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type="title"/>
          </p:nvPr>
        </p:nvSpPr>
        <p:spPr>
          <a:xfrm>
            <a:off x="628650" y="784622"/>
            <a:ext cx="78867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2" type="body"/>
          </p:nvPr>
        </p:nvSpPr>
        <p:spPr>
          <a:xfrm>
            <a:off x="4608181" y="1"/>
            <a:ext cx="4440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784622"/>
            <a:ext cx="78867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 Black"/>
              <a:buNone/>
              <a:defRPr b="0" i="0" sz="33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475962"/>
            <a:ext cx="7886700" cy="3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rgbClr val="333F48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333F4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33F4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333F4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rgbClr val="333F4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marR="0" rtl="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rgbClr val="333F48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rgbClr val="333F4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0" y="0"/>
            <a:ext cx="9144000" cy="45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he University of Texas at Austin logo with 100 year icon"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71302" y="58198"/>
            <a:ext cx="2172698" cy="342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2614903" y="1739425"/>
            <a:ext cx="4224000" cy="265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" sz="487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		 	 	 		</a:t>
            </a:r>
            <a:endParaRPr sz="487">
              <a:solidFill>
                <a:schemeClr val="accen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" sz="487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			</a:t>
            </a:r>
            <a:endParaRPr sz="487">
              <a:solidFill>
                <a:schemeClr val="accen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" sz="487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				</a:t>
            </a:r>
            <a:endParaRPr sz="487">
              <a:solidFill>
                <a:schemeClr val="accen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" sz="487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					</a:t>
            </a:r>
            <a:endParaRPr sz="487">
              <a:solidFill>
                <a:schemeClr val="accen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b="1" lang="en" sz="2000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Food to Recipe/Nutritional Information Generato</a:t>
            </a:r>
            <a:r>
              <a:rPr b="1" lang="en" sz="1970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r</a:t>
            </a:r>
            <a:endParaRPr b="1" sz="1970">
              <a:solidFill>
                <a:schemeClr val="accen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-308353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256"/>
              <a:buFont typeface="Arial Black"/>
              <a:buChar char="-"/>
            </a:pPr>
            <a:r>
              <a:rPr lang="en" sz="1200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Audrey, Harshit, Kshitij, Manvi, Muskaan</a:t>
            </a:r>
            <a:r>
              <a:rPr lang="en" sz="1055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endParaRPr sz="1055">
              <a:solidFill>
                <a:schemeClr val="accen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" sz="487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				</a:t>
            </a:r>
            <a:endParaRPr sz="387">
              <a:solidFill>
                <a:schemeClr val="accen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487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			</a:t>
            </a:r>
            <a:endParaRPr sz="487">
              <a:solidFill>
                <a:schemeClr val="accen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487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		</a:t>
            </a:r>
            <a:endParaRPr sz="3175">
              <a:solidFill>
                <a:schemeClr val="accent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lnSpc>
                <a:spcPct val="130000"/>
              </a:lnSpc>
              <a:spcBef>
                <a:spcPts val="75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112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28"/>
          <p:cNvGrpSpPr/>
          <p:nvPr/>
        </p:nvGrpSpPr>
        <p:grpSpPr>
          <a:xfrm>
            <a:off x="4093100" y="969496"/>
            <a:ext cx="4880678" cy="3891754"/>
            <a:chOff x="1721562" y="288862"/>
            <a:chExt cx="5165832" cy="4149434"/>
          </a:xfrm>
        </p:grpSpPr>
        <p:grpSp>
          <p:nvGrpSpPr>
            <p:cNvPr id="285" name="Google Shape;285;p28"/>
            <p:cNvGrpSpPr/>
            <p:nvPr/>
          </p:nvGrpSpPr>
          <p:grpSpPr>
            <a:xfrm>
              <a:off x="2401015" y="288876"/>
              <a:ext cx="3897818" cy="3539227"/>
              <a:chOff x="2389809" y="365076"/>
              <a:chExt cx="3897818" cy="3539227"/>
            </a:xfrm>
          </p:grpSpPr>
          <p:sp>
            <p:nvSpPr>
              <p:cNvPr id="286" name="Google Shape;286;p28"/>
              <p:cNvSpPr/>
              <p:nvPr/>
            </p:nvSpPr>
            <p:spPr>
              <a:xfrm rot="-6599102">
                <a:off x="2595381" y="2180781"/>
                <a:ext cx="1522055" cy="1503345"/>
              </a:xfrm>
              <a:prstGeom prst="ellipse">
                <a:avLst/>
              </a:prstGeom>
              <a:solidFill>
                <a:srgbClr val="EC8B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8"/>
              <p:cNvSpPr/>
              <p:nvPr/>
            </p:nvSpPr>
            <p:spPr>
              <a:xfrm rot="-6598620">
                <a:off x="4369386" y="601736"/>
                <a:ext cx="1681581" cy="1681581"/>
              </a:xfrm>
              <a:prstGeom prst="ellipse">
                <a:avLst/>
              </a:prstGeom>
              <a:solidFill>
                <a:srgbClr val="F6B26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" name="Google Shape;288;p28"/>
            <p:cNvGrpSpPr/>
            <p:nvPr/>
          </p:nvGrpSpPr>
          <p:grpSpPr>
            <a:xfrm>
              <a:off x="4447194" y="1739566"/>
              <a:ext cx="2440200" cy="2440200"/>
              <a:chOff x="4447194" y="1815766"/>
              <a:chExt cx="2440200" cy="2440200"/>
            </a:xfrm>
          </p:grpSpPr>
          <p:sp>
            <p:nvSpPr>
              <p:cNvPr id="289" name="Google Shape;289;p28"/>
              <p:cNvSpPr/>
              <p:nvPr/>
            </p:nvSpPr>
            <p:spPr>
              <a:xfrm>
                <a:off x="4447194" y="1815766"/>
                <a:ext cx="2440200" cy="2440200"/>
              </a:xfrm>
              <a:prstGeom prst="ellipse">
                <a:avLst/>
              </a:prstGeom>
              <a:solidFill>
                <a:srgbClr val="BD5800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9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8"/>
              <p:cNvSpPr txBox="1"/>
              <p:nvPr/>
            </p:nvSpPr>
            <p:spPr>
              <a:xfrm>
                <a:off x="4735950" y="2504275"/>
                <a:ext cx="1862700" cy="1163400"/>
              </a:xfrm>
              <a:prstGeom prst="rect">
                <a:avLst/>
              </a:prstGeom>
              <a:solidFill>
                <a:srgbClr val="BD58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Saturated Fat Content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91" name="Google Shape;291;p28"/>
            <p:cNvGrpSpPr/>
            <p:nvPr/>
          </p:nvGrpSpPr>
          <p:grpSpPr>
            <a:xfrm>
              <a:off x="3359194" y="2939496"/>
              <a:ext cx="1498800" cy="1498800"/>
              <a:chOff x="777644" y="3796221"/>
              <a:chExt cx="1498800" cy="1498800"/>
            </a:xfrm>
          </p:grpSpPr>
          <p:sp>
            <p:nvSpPr>
              <p:cNvPr id="292" name="Google Shape;292;p28"/>
              <p:cNvSpPr/>
              <p:nvPr/>
            </p:nvSpPr>
            <p:spPr>
              <a:xfrm>
                <a:off x="777644" y="3796221"/>
                <a:ext cx="1498800" cy="1498800"/>
              </a:xfrm>
              <a:prstGeom prst="ellipse">
                <a:avLst/>
              </a:prstGeom>
              <a:solidFill>
                <a:srgbClr val="CE6F0D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9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8"/>
              <p:cNvSpPr txBox="1"/>
              <p:nvPr/>
            </p:nvSpPr>
            <p:spPr>
              <a:xfrm>
                <a:off x="990417" y="4073282"/>
                <a:ext cx="1073400" cy="944700"/>
              </a:xfrm>
              <a:prstGeom prst="rect">
                <a:avLst/>
              </a:prstGeom>
              <a:solidFill>
                <a:srgbClr val="CE6F0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Cholesterol Content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94" name="Google Shape;294;p28"/>
            <p:cNvGrpSpPr/>
            <p:nvPr/>
          </p:nvGrpSpPr>
          <p:grpSpPr>
            <a:xfrm>
              <a:off x="5670691" y="1058139"/>
              <a:ext cx="1204794" cy="1163332"/>
              <a:chOff x="3190996" y="1296451"/>
              <a:chExt cx="1665000" cy="1607700"/>
            </a:xfrm>
          </p:grpSpPr>
          <p:sp>
            <p:nvSpPr>
              <p:cNvPr id="295" name="Google Shape;295;p28"/>
              <p:cNvSpPr/>
              <p:nvPr/>
            </p:nvSpPr>
            <p:spPr>
              <a:xfrm>
                <a:off x="3190996" y="1296451"/>
                <a:ext cx="1665000" cy="1607700"/>
              </a:xfrm>
              <a:prstGeom prst="ellipse">
                <a:avLst/>
              </a:prstGeom>
              <a:solidFill>
                <a:srgbClr val="CE6F0D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9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8"/>
              <p:cNvSpPr txBox="1"/>
              <p:nvPr/>
            </p:nvSpPr>
            <p:spPr>
              <a:xfrm>
                <a:off x="3435047" y="1627964"/>
                <a:ext cx="1176900" cy="944700"/>
              </a:xfrm>
              <a:prstGeom prst="rect">
                <a:avLst/>
              </a:prstGeom>
              <a:solidFill>
                <a:srgbClr val="CE6F0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Sodium Content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97" name="Google Shape;297;p28"/>
            <p:cNvSpPr txBox="1"/>
            <p:nvPr/>
          </p:nvSpPr>
          <p:spPr>
            <a:xfrm>
              <a:off x="4808683" y="883073"/>
              <a:ext cx="851700" cy="59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Protein Content</a:t>
              </a:r>
              <a:endParaRPr sz="1200">
                <a:solidFill>
                  <a:schemeClr val="lt1"/>
                </a:solidFill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 rot="-6598839">
              <a:off x="3430280" y="457668"/>
              <a:ext cx="1199287" cy="1199287"/>
            </a:xfrm>
            <a:prstGeom prst="ellipse">
              <a:avLst/>
            </a:prstGeom>
            <a:solidFill>
              <a:srgbClr val="EC8B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 txBox="1"/>
            <p:nvPr/>
          </p:nvSpPr>
          <p:spPr>
            <a:xfrm>
              <a:off x="2930998" y="2468044"/>
              <a:ext cx="851700" cy="59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Fat Content</a:t>
              </a:r>
              <a:endParaRPr sz="1200">
                <a:solidFill>
                  <a:schemeClr val="lt1"/>
                </a:solidFill>
              </a:endParaRPr>
            </a:p>
          </p:txBody>
        </p:sp>
        <p:grpSp>
          <p:nvGrpSpPr>
            <p:cNvPr id="300" name="Google Shape;300;p28"/>
            <p:cNvGrpSpPr/>
            <p:nvPr/>
          </p:nvGrpSpPr>
          <p:grpSpPr>
            <a:xfrm>
              <a:off x="3590211" y="1535893"/>
              <a:ext cx="1536900" cy="1498800"/>
              <a:chOff x="3514011" y="1612093"/>
              <a:chExt cx="1536900" cy="1498800"/>
            </a:xfrm>
          </p:grpSpPr>
          <p:sp>
            <p:nvSpPr>
              <p:cNvPr id="301" name="Google Shape;301;p28"/>
              <p:cNvSpPr/>
              <p:nvPr/>
            </p:nvSpPr>
            <p:spPr>
              <a:xfrm>
                <a:off x="3514011" y="1612093"/>
                <a:ext cx="1536900" cy="1498800"/>
              </a:xfrm>
              <a:prstGeom prst="ellipse">
                <a:avLst/>
              </a:prstGeom>
              <a:solidFill>
                <a:srgbClr val="CE6F0D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9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8"/>
              <p:cNvSpPr txBox="1"/>
              <p:nvPr/>
            </p:nvSpPr>
            <p:spPr>
              <a:xfrm>
                <a:off x="3680064" y="1924827"/>
                <a:ext cx="1204800" cy="873300"/>
              </a:xfrm>
              <a:prstGeom prst="rect">
                <a:avLst/>
              </a:prstGeom>
              <a:solidFill>
                <a:srgbClr val="CE6F0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Carbohydrate Content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3" name="Google Shape;303;p28"/>
            <p:cNvSpPr txBox="1"/>
            <p:nvPr/>
          </p:nvSpPr>
          <p:spPr>
            <a:xfrm>
              <a:off x="3643367" y="763301"/>
              <a:ext cx="773100" cy="59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Fiber Content</a:t>
              </a:r>
              <a:endParaRPr sz="1200">
                <a:solidFill>
                  <a:schemeClr val="lt1"/>
                </a:solidFill>
              </a:endParaRPr>
            </a:p>
          </p:txBody>
        </p:sp>
        <p:grpSp>
          <p:nvGrpSpPr>
            <p:cNvPr id="304" name="Google Shape;304;p28"/>
            <p:cNvGrpSpPr/>
            <p:nvPr/>
          </p:nvGrpSpPr>
          <p:grpSpPr>
            <a:xfrm>
              <a:off x="1721562" y="2563336"/>
              <a:ext cx="1157287" cy="1163467"/>
              <a:chOff x="3579314" y="1642423"/>
              <a:chExt cx="1249500" cy="1302000"/>
            </a:xfrm>
          </p:grpSpPr>
          <p:sp>
            <p:nvSpPr>
              <p:cNvPr id="305" name="Google Shape;305;p28"/>
              <p:cNvSpPr/>
              <p:nvPr/>
            </p:nvSpPr>
            <p:spPr>
              <a:xfrm>
                <a:off x="3579314" y="1642423"/>
                <a:ext cx="1249500" cy="1302000"/>
              </a:xfrm>
              <a:prstGeom prst="ellipse">
                <a:avLst/>
              </a:prstGeom>
              <a:solidFill>
                <a:srgbClr val="CE6F0D"/>
              </a:solidFill>
              <a:ln>
                <a:noFill/>
              </a:ln>
              <a:effectLst>
                <a:outerShdw blurRad="228600" rotWithShape="0" algn="tl" dir="5400000" dist="50800">
                  <a:srgbClr val="000000">
                    <a:alpha val="549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8"/>
              <p:cNvSpPr txBox="1"/>
              <p:nvPr/>
            </p:nvSpPr>
            <p:spPr>
              <a:xfrm>
                <a:off x="3744315" y="1910929"/>
                <a:ext cx="919500" cy="765000"/>
              </a:xfrm>
              <a:prstGeom prst="rect">
                <a:avLst/>
              </a:prstGeom>
              <a:solidFill>
                <a:srgbClr val="CE6F0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Sugar Content</a:t>
                </a:r>
                <a:endParaRPr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7" name="Google Shape;307;p28"/>
            <p:cNvSpPr/>
            <p:nvPr/>
          </p:nvSpPr>
          <p:spPr>
            <a:xfrm rot="-6599651">
              <a:off x="3063778" y="1296216"/>
              <a:ext cx="927397" cy="915812"/>
            </a:xfrm>
            <a:prstGeom prst="ellipse">
              <a:avLst/>
            </a:prstGeom>
            <a:solidFill>
              <a:srgbClr val="F6B2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8"/>
            <p:cNvSpPr txBox="1"/>
            <p:nvPr/>
          </p:nvSpPr>
          <p:spPr>
            <a:xfrm>
              <a:off x="3125139" y="1557165"/>
              <a:ext cx="896400" cy="39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</a:rPr>
                <a:t>Calories</a:t>
              </a:r>
              <a:endParaRPr sz="1200">
                <a:solidFill>
                  <a:schemeClr val="lt1"/>
                </a:solidFill>
              </a:endParaRPr>
            </a:p>
          </p:txBody>
        </p:sp>
      </p:grpSp>
      <p:sp>
        <p:nvSpPr>
          <p:cNvPr id="309" name="Google Shape;309;p28"/>
          <p:cNvSpPr txBox="1"/>
          <p:nvPr>
            <p:ph type="title"/>
          </p:nvPr>
        </p:nvSpPr>
        <p:spPr>
          <a:xfrm>
            <a:off x="143600" y="524600"/>
            <a:ext cx="8520600" cy="70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Nutrient Value Assessment of the meal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10" name="Google Shape;310;p28"/>
          <p:cNvSpPr txBox="1"/>
          <p:nvPr/>
        </p:nvSpPr>
        <p:spPr>
          <a:xfrm>
            <a:off x="6439900" y="1158925"/>
            <a:ext cx="4880700" cy="861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Based on </a:t>
            </a:r>
            <a:r>
              <a:rPr lang="en" sz="1600">
                <a:solidFill>
                  <a:srgbClr val="BF5700"/>
                </a:solidFill>
              </a:rPr>
              <a:t>FDA recommendations</a:t>
            </a:r>
            <a:r>
              <a:rPr lang="en"/>
              <a:t> for each nutrient, </a:t>
            </a:r>
            <a:r>
              <a:rPr lang="en"/>
              <a:t>an algorithm was built to assess if a meal was nutritious.</a:t>
            </a:r>
            <a:endParaRPr/>
          </a:p>
        </p:txBody>
      </p:sp>
      <p:grpSp>
        <p:nvGrpSpPr>
          <p:cNvPr id="311" name="Google Shape;311;p28"/>
          <p:cNvGrpSpPr/>
          <p:nvPr/>
        </p:nvGrpSpPr>
        <p:grpSpPr>
          <a:xfrm>
            <a:off x="395011" y="1381160"/>
            <a:ext cx="2999214" cy="795540"/>
            <a:chOff x="4300739" y="1669525"/>
            <a:chExt cx="3173436" cy="776743"/>
          </a:xfrm>
        </p:grpSpPr>
        <p:sp>
          <p:nvSpPr>
            <p:cNvPr id="312" name="Google Shape;312;p28"/>
            <p:cNvSpPr/>
            <p:nvPr/>
          </p:nvSpPr>
          <p:spPr>
            <a:xfrm>
              <a:off x="6116675" y="1669675"/>
              <a:ext cx="1357500" cy="436500"/>
            </a:xfrm>
            <a:prstGeom prst="rect">
              <a:avLst/>
            </a:prstGeom>
            <a:solidFill>
              <a:srgbClr val="BD580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RDV</a:t>
              </a:r>
              <a:endParaRPr sz="11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4300750" y="1669525"/>
              <a:ext cx="1815000" cy="436500"/>
            </a:xfrm>
            <a:prstGeom prst="rect">
              <a:avLst/>
            </a:prstGeom>
            <a:solidFill>
              <a:srgbClr val="BD580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Nutrient</a:t>
              </a:r>
              <a:endParaRPr sz="11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grpSp>
          <p:nvGrpSpPr>
            <p:cNvPr id="314" name="Google Shape;314;p28"/>
            <p:cNvGrpSpPr/>
            <p:nvPr/>
          </p:nvGrpSpPr>
          <p:grpSpPr>
            <a:xfrm>
              <a:off x="4300739" y="2116866"/>
              <a:ext cx="3173434" cy="329402"/>
              <a:chOff x="942789" y="3098491"/>
              <a:chExt cx="3173434" cy="329402"/>
            </a:xfrm>
          </p:grpSpPr>
          <p:sp>
            <p:nvSpPr>
              <p:cNvPr id="315" name="Google Shape;315;p28"/>
              <p:cNvSpPr/>
              <p:nvPr/>
            </p:nvSpPr>
            <p:spPr>
              <a:xfrm>
                <a:off x="2758723" y="3098491"/>
                <a:ext cx="1357500" cy="329400"/>
              </a:xfrm>
              <a:prstGeom prst="rect">
                <a:avLst/>
              </a:prstGeom>
              <a:solidFill>
                <a:srgbClr val="FABF8E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/>
                  <a:t>78g</a:t>
                </a:r>
                <a:endParaRPr sz="1100"/>
              </a:p>
            </p:txBody>
          </p:sp>
          <p:sp>
            <p:nvSpPr>
              <p:cNvPr id="316" name="Google Shape;316;p28"/>
              <p:cNvSpPr/>
              <p:nvPr/>
            </p:nvSpPr>
            <p:spPr>
              <a:xfrm>
                <a:off x="942789" y="3098494"/>
                <a:ext cx="1815000" cy="329400"/>
              </a:xfrm>
              <a:prstGeom prst="rect">
                <a:avLst/>
              </a:prstGeom>
              <a:solidFill>
                <a:srgbClr val="FABF8E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Fat</a:t>
                </a:r>
                <a:endParaRPr sz="1000"/>
              </a:p>
            </p:txBody>
          </p:sp>
        </p:grpSp>
      </p:grpSp>
      <p:grpSp>
        <p:nvGrpSpPr>
          <p:cNvPr id="317" name="Google Shape;317;p28"/>
          <p:cNvGrpSpPr/>
          <p:nvPr/>
        </p:nvGrpSpPr>
        <p:grpSpPr>
          <a:xfrm>
            <a:off x="394712" y="2176712"/>
            <a:ext cx="2999212" cy="337374"/>
            <a:chOff x="942789" y="3098491"/>
            <a:chExt cx="3173434" cy="329402"/>
          </a:xfrm>
        </p:grpSpPr>
        <p:sp>
          <p:nvSpPr>
            <p:cNvPr id="318" name="Google Shape;318;p28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20g</a:t>
              </a:r>
              <a:endParaRPr sz="1100"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Saturated Fat</a:t>
              </a:r>
              <a:endParaRPr sz="1100"/>
            </a:p>
          </p:txBody>
        </p:sp>
      </p:grpSp>
      <p:grpSp>
        <p:nvGrpSpPr>
          <p:cNvPr id="320" name="Google Shape;320;p28"/>
          <p:cNvGrpSpPr/>
          <p:nvPr/>
        </p:nvGrpSpPr>
        <p:grpSpPr>
          <a:xfrm>
            <a:off x="394712" y="2514088"/>
            <a:ext cx="2999212" cy="337374"/>
            <a:chOff x="942789" y="3098491"/>
            <a:chExt cx="3173434" cy="329402"/>
          </a:xfrm>
        </p:grpSpPr>
        <p:sp>
          <p:nvSpPr>
            <p:cNvPr id="321" name="Google Shape;321;p28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300mg</a:t>
              </a:r>
              <a:endParaRPr sz="1100"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Cholesterol</a:t>
              </a:r>
              <a:endParaRPr sz="1100"/>
            </a:p>
          </p:txBody>
        </p:sp>
      </p:grpSp>
      <p:grpSp>
        <p:nvGrpSpPr>
          <p:cNvPr id="323" name="Google Shape;323;p28"/>
          <p:cNvGrpSpPr/>
          <p:nvPr/>
        </p:nvGrpSpPr>
        <p:grpSpPr>
          <a:xfrm>
            <a:off x="394712" y="2851464"/>
            <a:ext cx="2999212" cy="337374"/>
            <a:chOff x="942789" y="3098491"/>
            <a:chExt cx="3173434" cy="329402"/>
          </a:xfrm>
        </p:grpSpPr>
        <p:sp>
          <p:nvSpPr>
            <p:cNvPr id="324" name="Google Shape;324;p28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2300mg</a:t>
              </a:r>
              <a:endParaRPr sz="1100"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Sodium</a:t>
              </a:r>
              <a:endParaRPr sz="1100"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394712" y="3188840"/>
            <a:ext cx="2999212" cy="337374"/>
            <a:chOff x="942789" y="3098491"/>
            <a:chExt cx="3173434" cy="329402"/>
          </a:xfrm>
        </p:grpSpPr>
        <p:sp>
          <p:nvSpPr>
            <p:cNvPr id="327" name="Google Shape;327;p28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275g</a:t>
              </a:r>
              <a:endParaRPr sz="1100"/>
            </a:p>
          </p:txBody>
        </p:sp>
        <p:sp>
          <p:nvSpPr>
            <p:cNvPr id="328" name="Google Shape;328;p28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Carbohydrate</a:t>
              </a:r>
              <a:endParaRPr sz="1100"/>
            </a:p>
          </p:txBody>
        </p:sp>
      </p:grpSp>
      <p:grpSp>
        <p:nvGrpSpPr>
          <p:cNvPr id="329" name="Google Shape;329;p28"/>
          <p:cNvGrpSpPr/>
          <p:nvPr/>
        </p:nvGrpSpPr>
        <p:grpSpPr>
          <a:xfrm>
            <a:off x="394712" y="3526216"/>
            <a:ext cx="2999212" cy="337374"/>
            <a:chOff x="942789" y="3098491"/>
            <a:chExt cx="3173434" cy="329402"/>
          </a:xfrm>
        </p:grpSpPr>
        <p:sp>
          <p:nvSpPr>
            <p:cNvPr id="330" name="Google Shape;330;p28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28g</a:t>
              </a:r>
              <a:endParaRPr sz="1100"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Fiber</a:t>
              </a:r>
              <a:endParaRPr sz="1100"/>
            </a:p>
          </p:txBody>
        </p:sp>
      </p:grpSp>
      <p:grpSp>
        <p:nvGrpSpPr>
          <p:cNvPr id="332" name="Google Shape;332;p28"/>
          <p:cNvGrpSpPr/>
          <p:nvPr/>
        </p:nvGrpSpPr>
        <p:grpSpPr>
          <a:xfrm>
            <a:off x="394712" y="3863592"/>
            <a:ext cx="2999212" cy="337374"/>
            <a:chOff x="942789" y="3098491"/>
            <a:chExt cx="3173434" cy="329402"/>
          </a:xfrm>
        </p:grpSpPr>
        <p:sp>
          <p:nvSpPr>
            <p:cNvPr id="333" name="Google Shape;333;p28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200g</a:t>
              </a:r>
              <a:endParaRPr sz="1100"/>
            </a:p>
          </p:txBody>
        </p:sp>
        <p:sp>
          <p:nvSpPr>
            <p:cNvPr id="334" name="Google Shape;334;p28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Sugar</a:t>
              </a:r>
              <a:endParaRPr sz="1100"/>
            </a:p>
          </p:txBody>
        </p:sp>
      </p:grpSp>
      <p:grpSp>
        <p:nvGrpSpPr>
          <p:cNvPr id="335" name="Google Shape;335;p28"/>
          <p:cNvGrpSpPr/>
          <p:nvPr/>
        </p:nvGrpSpPr>
        <p:grpSpPr>
          <a:xfrm>
            <a:off x="394712" y="4200969"/>
            <a:ext cx="2999212" cy="337374"/>
            <a:chOff x="942789" y="3098491"/>
            <a:chExt cx="3173434" cy="329402"/>
          </a:xfrm>
        </p:grpSpPr>
        <p:sp>
          <p:nvSpPr>
            <p:cNvPr id="336" name="Google Shape;336;p28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50g</a:t>
              </a:r>
              <a:endParaRPr sz="1100"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Protein</a:t>
              </a:r>
              <a:endParaRPr sz="1100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29"/>
          <p:cNvGrpSpPr/>
          <p:nvPr/>
        </p:nvGrpSpPr>
        <p:grpSpPr>
          <a:xfrm>
            <a:off x="-864104" y="1795725"/>
            <a:ext cx="6489269" cy="731700"/>
            <a:chOff x="630730" y="880975"/>
            <a:chExt cx="6084070" cy="731700"/>
          </a:xfrm>
        </p:grpSpPr>
        <p:sp>
          <p:nvSpPr>
            <p:cNvPr id="343" name="Google Shape;343;p29"/>
            <p:cNvSpPr txBox="1"/>
            <p:nvPr/>
          </p:nvSpPr>
          <p:spPr>
            <a:xfrm>
              <a:off x="630730" y="931175"/>
              <a:ext cx="20844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Step 1</a:t>
              </a:r>
              <a:r>
                <a:rPr lang="en" sz="3000">
                  <a:solidFill>
                    <a:srgbClr val="085631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</a:t>
              </a:r>
              <a:endParaRPr sz="3000">
                <a:solidFill>
                  <a:srgbClr val="085631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2789775" y="880975"/>
              <a:ext cx="3924900" cy="73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9"/>
            <p:cNvSpPr txBox="1"/>
            <p:nvPr/>
          </p:nvSpPr>
          <p:spPr>
            <a:xfrm>
              <a:off x="2914400" y="965250"/>
              <a:ext cx="3800400" cy="57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Calculate Nutrient Value per serving size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6" name="Google Shape;346;p29"/>
          <p:cNvGrpSpPr/>
          <p:nvPr/>
        </p:nvGrpSpPr>
        <p:grpSpPr>
          <a:xfrm>
            <a:off x="-1050604" y="2680100"/>
            <a:ext cx="6676091" cy="731700"/>
            <a:chOff x="444180" y="1765350"/>
            <a:chExt cx="6248096" cy="731700"/>
          </a:xfrm>
        </p:grpSpPr>
        <p:sp>
          <p:nvSpPr>
            <p:cNvPr id="347" name="Google Shape;347;p29"/>
            <p:cNvSpPr txBox="1"/>
            <p:nvPr/>
          </p:nvSpPr>
          <p:spPr>
            <a:xfrm>
              <a:off x="444180" y="1815550"/>
              <a:ext cx="22710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Step 2</a:t>
              </a:r>
              <a:endParaRPr sz="3000">
                <a:solidFill>
                  <a:schemeClr val="accent3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2789777" y="1765350"/>
              <a:ext cx="3902400" cy="73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9"/>
            <p:cNvSpPr txBox="1"/>
            <p:nvPr/>
          </p:nvSpPr>
          <p:spPr>
            <a:xfrm>
              <a:off x="2914376" y="1971900"/>
              <a:ext cx="37779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Calculate %DV of each nutrient of the meal 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0" name="Google Shape;350;p29"/>
          <p:cNvGrpSpPr/>
          <p:nvPr/>
        </p:nvGrpSpPr>
        <p:grpSpPr>
          <a:xfrm>
            <a:off x="-553563" y="3561200"/>
            <a:ext cx="6266117" cy="731700"/>
            <a:chOff x="941300" y="2646450"/>
            <a:chExt cx="5822988" cy="731700"/>
          </a:xfrm>
        </p:grpSpPr>
        <p:sp>
          <p:nvSpPr>
            <p:cNvPr id="351" name="Google Shape;351;p29"/>
            <p:cNvSpPr txBox="1"/>
            <p:nvPr/>
          </p:nvSpPr>
          <p:spPr>
            <a:xfrm>
              <a:off x="941300" y="2696625"/>
              <a:ext cx="17739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Step 3</a:t>
              </a:r>
              <a:endParaRPr sz="3000">
                <a:solidFill>
                  <a:schemeClr val="accent3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2789777" y="2646450"/>
              <a:ext cx="3902400" cy="73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9"/>
            <p:cNvSpPr txBox="1"/>
            <p:nvPr/>
          </p:nvSpPr>
          <p:spPr>
            <a:xfrm>
              <a:off x="2914388" y="2852992"/>
              <a:ext cx="38499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Determine whether a meal is nutritious based on FDA guidelines for % Daily Value of each nutrient</a:t>
              </a:r>
              <a:endPara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4" name="Google Shape;354;p29"/>
          <p:cNvGrpSpPr/>
          <p:nvPr/>
        </p:nvGrpSpPr>
        <p:grpSpPr>
          <a:xfrm>
            <a:off x="6048510" y="2230004"/>
            <a:ext cx="2262660" cy="446317"/>
            <a:chOff x="4300739" y="1669525"/>
            <a:chExt cx="3173436" cy="776743"/>
          </a:xfrm>
        </p:grpSpPr>
        <p:sp>
          <p:nvSpPr>
            <p:cNvPr id="355" name="Google Shape;355;p29"/>
            <p:cNvSpPr/>
            <p:nvPr/>
          </p:nvSpPr>
          <p:spPr>
            <a:xfrm>
              <a:off x="6116675" y="1669675"/>
              <a:ext cx="1357500" cy="436500"/>
            </a:xfrm>
            <a:prstGeom prst="rect">
              <a:avLst/>
            </a:prstGeom>
            <a:solidFill>
              <a:srgbClr val="BD580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%</a:t>
              </a:r>
              <a:r>
                <a:rPr lang="en" sz="11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DV</a:t>
              </a:r>
              <a:endParaRPr sz="11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4300750" y="1669525"/>
              <a:ext cx="1815000" cy="436500"/>
            </a:xfrm>
            <a:prstGeom prst="rect">
              <a:avLst/>
            </a:prstGeom>
            <a:solidFill>
              <a:srgbClr val="BD5800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Nutrient</a:t>
              </a:r>
              <a:endParaRPr sz="11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grpSp>
          <p:nvGrpSpPr>
            <p:cNvPr id="357" name="Google Shape;357;p29"/>
            <p:cNvGrpSpPr/>
            <p:nvPr/>
          </p:nvGrpSpPr>
          <p:grpSpPr>
            <a:xfrm>
              <a:off x="4300739" y="2116866"/>
              <a:ext cx="3173434" cy="329402"/>
              <a:chOff x="942789" y="3098491"/>
              <a:chExt cx="3173434" cy="329402"/>
            </a:xfrm>
          </p:grpSpPr>
          <p:sp>
            <p:nvSpPr>
              <p:cNvPr id="358" name="Google Shape;358;p29"/>
              <p:cNvSpPr/>
              <p:nvPr/>
            </p:nvSpPr>
            <p:spPr>
              <a:xfrm>
                <a:off x="2758723" y="3098491"/>
                <a:ext cx="1357500" cy="329400"/>
              </a:xfrm>
              <a:prstGeom prst="rect">
                <a:avLst/>
              </a:prstGeom>
              <a:solidFill>
                <a:srgbClr val="FABF8E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/>
                  <a:t>4.6%</a:t>
                </a:r>
                <a:endParaRPr sz="1100"/>
              </a:p>
            </p:txBody>
          </p:sp>
          <p:sp>
            <p:nvSpPr>
              <p:cNvPr id="359" name="Google Shape;359;p29"/>
              <p:cNvSpPr/>
              <p:nvPr/>
            </p:nvSpPr>
            <p:spPr>
              <a:xfrm>
                <a:off x="942789" y="3098494"/>
                <a:ext cx="1815000" cy="329400"/>
              </a:xfrm>
              <a:prstGeom prst="rect">
                <a:avLst/>
              </a:prstGeom>
              <a:solidFill>
                <a:srgbClr val="FABF8E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/>
                  <a:t>Fat</a:t>
                </a:r>
                <a:endParaRPr sz="1000"/>
              </a:p>
            </p:txBody>
          </p:sp>
        </p:grpSp>
      </p:grpSp>
      <p:grpSp>
        <p:nvGrpSpPr>
          <p:cNvPr id="360" name="Google Shape;360;p29"/>
          <p:cNvGrpSpPr/>
          <p:nvPr/>
        </p:nvGrpSpPr>
        <p:grpSpPr>
          <a:xfrm>
            <a:off x="6048603" y="2676304"/>
            <a:ext cx="2262658" cy="189275"/>
            <a:chOff x="942789" y="3098491"/>
            <a:chExt cx="3173434" cy="329402"/>
          </a:xfrm>
        </p:grpSpPr>
        <p:sp>
          <p:nvSpPr>
            <p:cNvPr id="361" name="Google Shape;361;p29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2.5%</a:t>
              </a:r>
              <a:endParaRPr sz="1100"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Saturated Fat</a:t>
              </a:r>
              <a:endParaRPr sz="1100"/>
            </a:p>
          </p:txBody>
        </p:sp>
      </p:grpSp>
      <p:grpSp>
        <p:nvGrpSpPr>
          <p:cNvPr id="363" name="Google Shape;363;p29"/>
          <p:cNvGrpSpPr/>
          <p:nvPr/>
        </p:nvGrpSpPr>
        <p:grpSpPr>
          <a:xfrm>
            <a:off x="6048603" y="2865592"/>
            <a:ext cx="2262658" cy="189275"/>
            <a:chOff x="942789" y="3098491"/>
            <a:chExt cx="3173434" cy="329402"/>
          </a:xfrm>
        </p:grpSpPr>
        <p:sp>
          <p:nvSpPr>
            <p:cNvPr id="364" name="Google Shape;364;p29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0%</a:t>
              </a:r>
              <a:endParaRPr sz="1100"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Cholesterol</a:t>
              </a:r>
              <a:endParaRPr sz="1100"/>
            </a:p>
          </p:txBody>
        </p:sp>
      </p:grpSp>
      <p:grpSp>
        <p:nvGrpSpPr>
          <p:cNvPr id="366" name="Google Shape;366;p29"/>
          <p:cNvGrpSpPr/>
          <p:nvPr/>
        </p:nvGrpSpPr>
        <p:grpSpPr>
          <a:xfrm>
            <a:off x="6048603" y="3054879"/>
            <a:ext cx="2262658" cy="189275"/>
            <a:chOff x="942789" y="3098491"/>
            <a:chExt cx="3173434" cy="329402"/>
          </a:xfrm>
        </p:grpSpPr>
        <p:sp>
          <p:nvSpPr>
            <p:cNvPr id="367" name="Google Shape;367;p29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0.7%</a:t>
              </a:r>
              <a:endParaRPr sz="1100"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Sodium</a:t>
              </a:r>
              <a:endParaRPr sz="1100"/>
            </a:p>
          </p:txBody>
        </p:sp>
      </p:grpSp>
      <p:grpSp>
        <p:nvGrpSpPr>
          <p:cNvPr id="369" name="Google Shape;369;p29"/>
          <p:cNvGrpSpPr/>
          <p:nvPr/>
        </p:nvGrpSpPr>
        <p:grpSpPr>
          <a:xfrm>
            <a:off x="6048603" y="3244167"/>
            <a:ext cx="2262658" cy="189275"/>
            <a:chOff x="942789" y="3098491"/>
            <a:chExt cx="3173434" cy="329402"/>
          </a:xfrm>
        </p:grpSpPr>
        <p:sp>
          <p:nvSpPr>
            <p:cNvPr id="370" name="Google Shape;370;p29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1</a:t>
              </a:r>
              <a:r>
                <a:rPr lang="en" sz="1100"/>
                <a:t>2.62%</a:t>
              </a:r>
              <a:endParaRPr sz="1100"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Carbohydrate</a:t>
              </a:r>
              <a:endParaRPr sz="1100"/>
            </a:p>
          </p:txBody>
        </p:sp>
      </p:grpSp>
      <p:grpSp>
        <p:nvGrpSpPr>
          <p:cNvPr id="372" name="Google Shape;372;p29"/>
          <p:cNvGrpSpPr/>
          <p:nvPr/>
        </p:nvGrpSpPr>
        <p:grpSpPr>
          <a:xfrm>
            <a:off x="6048603" y="3433454"/>
            <a:ext cx="2262658" cy="189275"/>
            <a:chOff x="942789" y="3098491"/>
            <a:chExt cx="3173434" cy="329402"/>
          </a:xfrm>
        </p:grpSpPr>
        <p:sp>
          <p:nvSpPr>
            <p:cNvPr id="373" name="Google Shape;373;p29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10.71%</a:t>
              </a:r>
              <a:endParaRPr sz="1100"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Fiber</a:t>
              </a:r>
              <a:endParaRPr sz="1100"/>
            </a:p>
          </p:txBody>
        </p:sp>
      </p:grpSp>
      <p:grpSp>
        <p:nvGrpSpPr>
          <p:cNvPr id="375" name="Google Shape;375;p29"/>
          <p:cNvGrpSpPr/>
          <p:nvPr/>
        </p:nvGrpSpPr>
        <p:grpSpPr>
          <a:xfrm>
            <a:off x="6048603" y="3622741"/>
            <a:ext cx="2262658" cy="189275"/>
            <a:chOff x="942789" y="3098491"/>
            <a:chExt cx="3173434" cy="329402"/>
          </a:xfrm>
        </p:grpSpPr>
        <p:sp>
          <p:nvSpPr>
            <p:cNvPr id="376" name="Google Shape;376;p29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1.5%</a:t>
              </a:r>
              <a:endParaRPr sz="1100"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Sugar</a:t>
              </a:r>
              <a:endParaRPr sz="1100"/>
            </a:p>
          </p:txBody>
        </p:sp>
      </p:grpSp>
      <p:grpSp>
        <p:nvGrpSpPr>
          <p:cNvPr id="378" name="Google Shape;378;p29"/>
          <p:cNvGrpSpPr/>
          <p:nvPr/>
        </p:nvGrpSpPr>
        <p:grpSpPr>
          <a:xfrm>
            <a:off x="6048603" y="3812029"/>
            <a:ext cx="2262658" cy="189275"/>
            <a:chOff x="942789" y="3098491"/>
            <a:chExt cx="3173434" cy="329402"/>
          </a:xfrm>
        </p:grpSpPr>
        <p:sp>
          <p:nvSpPr>
            <p:cNvPr id="379" name="Google Shape;379;p29"/>
            <p:cNvSpPr/>
            <p:nvPr/>
          </p:nvSpPr>
          <p:spPr>
            <a:xfrm>
              <a:off x="2758723" y="3098491"/>
              <a:ext cx="13575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11%</a:t>
              </a:r>
              <a:endParaRPr sz="1100"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942789" y="3098494"/>
              <a:ext cx="1815000" cy="329400"/>
            </a:xfrm>
            <a:prstGeom prst="rect">
              <a:avLst/>
            </a:prstGeom>
            <a:solidFill>
              <a:srgbClr val="FABF8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Protein</a:t>
              </a:r>
              <a:endParaRPr sz="1100"/>
            </a:p>
          </p:txBody>
        </p:sp>
      </p:grpSp>
      <p:pic>
        <p:nvPicPr>
          <p:cNvPr id="381" name="Google Shape;3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501" y="726676"/>
            <a:ext cx="1229125" cy="119244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9"/>
          <p:cNvSpPr txBox="1"/>
          <p:nvPr/>
        </p:nvSpPr>
        <p:spPr>
          <a:xfrm>
            <a:off x="7357325" y="1103575"/>
            <a:ext cx="1010400" cy="369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Pasta Salad</a:t>
            </a:r>
            <a:endParaRPr sz="1200"/>
          </a:p>
        </p:txBody>
      </p:sp>
      <p:sp>
        <p:nvSpPr>
          <p:cNvPr id="383" name="Google Shape;383;p29"/>
          <p:cNvSpPr/>
          <p:nvPr/>
        </p:nvSpPr>
        <p:spPr>
          <a:xfrm rot="5400000">
            <a:off x="6655859" y="2046366"/>
            <a:ext cx="213300" cy="121200"/>
          </a:xfrm>
          <a:prstGeom prst="rightArrow">
            <a:avLst>
              <a:gd fmla="val 4751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9"/>
          <p:cNvSpPr/>
          <p:nvPr/>
        </p:nvSpPr>
        <p:spPr>
          <a:xfrm rot="5400000">
            <a:off x="6655846" y="4131441"/>
            <a:ext cx="213300" cy="121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9"/>
          <p:cNvSpPr txBox="1"/>
          <p:nvPr/>
        </p:nvSpPr>
        <p:spPr>
          <a:xfrm>
            <a:off x="6048500" y="4382800"/>
            <a:ext cx="1863900" cy="415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F5700"/>
                </a:solidFill>
              </a:rPr>
              <a:t>Nutritious </a:t>
            </a:r>
            <a:r>
              <a:rPr b="1" lang="en" sz="1500">
                <a:solidFill>
                  <a:srgbClr val="BF5700"/>
                </a:solidFill>
              </a:rPr>
              <a:t>Meal</a:t>
            </a:r>
            <a:endParaRPr b="1" sz="1500">
              <a:solidFill>
                <a:srgbClr val="BF5700"/>
              </a:solidFill>
            </a:endParaRPr>
          </a:p>
        </p:txBody>
      </p:sp>
      <p:sp>
        <p:nvSpPr>
          <p:cNvPr id="386" name="Google Shape;386;p29"/>
          <p:cNvSpPr txBox="1"/>
          <p:nvPr/>
        </p:nvSpPr>
        <p:spPr>
          <a:xfrm>
            <a:off x="375275" y="717450"/>
            <a:ext cx="4591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accent1"/>
                </a:solidFill>
                <a:latin typeface="Arial Black"/>
                <a:ea typeface="Arial Black"/>
                <a:cs typeface="Arial Black"/>
                <a:sym typeface="Arial Black"/>
              </a:rPr>
              <a:t>Internal Working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0"/>
          <p:cNvSpPr txBox="1"/>
          <p:nvPr>
            <p:ph type="title"/>
          </p:nvPr>
        </p:nvSpPr>
        <p:spPr>
          <a:xfrm>
            <a:off x="112853" y="504583"/>
            <a:ext cx="8520600" cy="70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Future Scope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92" name="Google Shape;392;p30"/>
          <p:cNvSpPr/>
          <p:nvPr/>
        </p:nvSpPr>
        <p:spPr>
          <a:xfrm rot="-842972">
            <a:off x="6219751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rgbClr val="CE6F0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0"/>
          <p:cNvSpPr/>
          <p:nvPr/>
        </p:nvSpPr>
        <p:spPr>
          <a:xfrm flipH="1" rot="842972">
            <a:off x="4741456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rgbClr val="CE6F0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" name="Google Shape;394;p30"/>
          <p:cNvGrpSpPr/>
          <p:nvPr/>
        </p:nvGrpSpPr>
        <p:grpSpPr>
          <a:xfrm>
            <a:off x="5214566" y="3050202"/>
            <a:ext cx="1970975" cy="1689033"/>
            <a:chOff x="5796625" y="2541798"/>
            <a:chExt cx="1712700" cy="1230715"/>
          </a:xfrm>
        </p:grpSpPr>
        <p:sp>
          <p:nvSpPr>
            <p:cNvPr id="395" name="Google Shape;395;p30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CE6F0D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0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solidFill>
              <a:srgbClr val="CE6F0D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Lorem ipsum dolor sit amet, consectetur adipiscing. Lorem ipsum dolor sit.</a:t>
              </a:r>
              <a:endParaRPr sz="800">
                <a:solidFill>
                  <a:srgbClr val="5E5E5E"/>
                </a:solidFill>
              </a:endParaRPr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9" name="Google Shape;399;p30"/>
          <p:cNvSpPr/>
          <p:nvPr/>
        </p:nvSpPr>
        <p:spPr>
          <a:xfrm rot="-842972">
            <a:off x="3267070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rgbClr val="CE6F0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0"/>
          <p:cNvSpPr/>
          <p:nvPr/>
        </p:nvSpPr>
        <p:spPr>
          <a:xfrm flipH="1" rot="842972">
            <a:off x="1780787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0"/>
          <p:cNvSpPr/>
          <p:nvPr/>
        </p:nvSpPr>
        <p:spPr>
          <a:xfrm rot="-842972">
            <a:off x="314399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2" name="Google Shape;402;p30"/>
          <p:cNvGrpSpPr/>
          <p:nvPr/>
        </p:nvGrpSpPr>
        <p:grpSpPr>
          <a:xfrm>
            <a:off x="845776" y="1264473"/>
            <a:ext cx="1970975" cy="1711045"/>
            <a:chOff x="1637475" y="1219942"/>
            <a:chExt cx="1712700" cy="1246754"/>
          </a:xfrm>
        </p:grpSpPr>
        <p:sp>
          <p:nvSpPr>
            <p:cNvPr id="403" name="Google Shape;403;p30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0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Lorem ipsum dolor sit amet, consectetur adipiscing. Lorem ipsum dolor sit.</a:t>
              </a:r>
              <a:endParaRPr sz="800">
                <a:solidFill>
                  <a:srgbClr val="FFFFFF"/>
                </a:solidFill>
              </a:endParaRPr>
            </a:p>
          </p:txBody>
        </p:sp>
        <p:sp>
          <p:nvSpPr>
            <p:cNvPr id="406" name="Google Shape;406;p30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chemeClr val="accent1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" name="Google Shape;407;p30"/>
          <p:cNvSpPr/>
          <p:nvPr/>
        </p:nvSpPr>
        <p:spPr>
          <a:xfrm rot="-842972">
            <a:off x="6219751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rgbClr val="CE6F0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0"/>
          <p:cNvSpPr/>
          <p:nvPr/>
        </p:nvSpPr>
        <p:spPr>
          <a:xfrm flipH="1" rot="842972">
            <a:off x="4741456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rgbClr val="CE6F0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9" name="Google Shape;409;p30"/>
          <p:cNvGrpSpPr/>
          <p:nvPr/>
        </p:nvGrpSpPr>
        <p:grpSpPr>
          <a:xfrm>
            <a:off x="5214550" y="3066214"/>
            <a:ext cx="1970991" cy="1689033"/>
            <a:chOff x="5796611" y="2541798"/>
            <a:chExt cx="1712714" cy="1230715"/>
          </a:xfrm>
        </p:grpSpPr>
        <p:sp>
          <p:nvSpPr>
            <p:cNvPr id="410" name="Google Shape;410;p30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CE6F0D"/>
            </a:solidFill>
            <a:ln cap="flat" cmpd="sng" w="38100">
              <a:solidFill>
                <a:srgbClr val="CE6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0"/>
            <p:cNvSpPr txBox="1"/>
            <p:nvPr/>
          </p:nvSpPr>
          <p:spPr>
            <a:xfrm>
              <a:off x="5796611" y="3094105"/>
              <a:ext cx="1712700" cy="624600"/>
            </a:xfrm>
            <a:prstGeom prst="rect">
              <a:avLst/>
            </a:prstGeom>
            <a:solidFill>
              <a:srgbClr val="CE6F0D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Adding a ingredient decoder and encoder to the NN to reduce dependency on training data images</a:t>
              </a:r>
              <a:endParaRPr sz="1100">
                <a:solidFill>
                  <a:schemeClr val="lt1"/>
                </a:solidFill>
              </a:endParaRPr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30"/>
          <p:cNvSpPr/>
          <p:nvPr/>
        </p:nvSpPr>
        <p:spPr>
          <a:xfrm rot="-842972">
            <a:off x="3267070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rgbClr val="CE6F0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0"/>
          <p:cNvSpPr/>
          <p:nvPr/>
        </p:nvSpPr>
        <p:spPr>
          <a:xfrm flipH="1" rot="842972">
            <a:off x="1780787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rgbClr val="BF57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0"/>
          <p:cNvSpPr/>
          <p:nvPr/>
        </p:nvSpPr>
        <p:spPr>
          <a:xfrm rot="-842972">
            <a:off x="314399" y="2973534"/>
            <a:ext cx="1568211" cy="78621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7" name="Google Shape;417;p30"/>
          <p:cNvGrpSpPr/>
          <p:nvPr/>
        </p:nvGrpSpPr>
        <p:grpSpPr>
          <a:xfrm>
            <a:off x="845776" y="1264473"/>
            <a:ext cx="1970975" cy="1711045"/>
            <a:chOff x="1637475" y="1219942"/>
            <a:chExt cx="1712700" cy="1246754"/>
          </a:xfrm>
        </p:grpSpPr>
        <p:sp>
          <p:nvSpPr>
            <p:cNvPr id="418" name="Google Shape;418;p30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0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Implementing more </a:t>
              </a: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complex</a:t>
              </a: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models such as ResNet, DenseNet</a:t>
              </a: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421" name="Google Shape;421;p30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BF5700"/>
            </a:solidFill>
            <a:ln cap="flat" cmpd="sng" w="381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Google Shape;422;p30"/>
          <p:cNvGrpSpPr/>
          <p:nvPr/>
        </p:nvGrpSpPr>
        <p:grpSpPr>
          <a:xfrm>
            <a:off x="6822863" y="1275561"/>
            <a:ext cx="1970975" cy="1711045"/>
            <a:chOff x="4409300" y="1219942"/>
            <a:chExt cx="1712700" cy="1246754"/>
          </a:xfrm>
        </p:grpSpPr>
        <p:sp>
          <p:nvSpPr>
            <p:cNvPr id="423" name="Google Shape;423;p30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CE6F0D"/>
            </a:solidFill>
            <a:ln cap="flat" cmpd="sng" w="38100">
              <a:solidFill>
                <a:srgbClr val="CE6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0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solidFill>
              <a:srgbClr val="CE6F0D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Developing a Web Application</a:t>
              </a:r>
              <a:endParaRPr sz="1200">
                <a:solidFill>
                  <a:schemeClr val="lt1"/>
                </a:solidFill>
              </a:endParaRPr>
            </a:p>
          </p:txBody>
        </p:sp>
      </p:grpSp>
      <p:sp>
        <p:nvSpPr>
          <p:cNvPr id="427" name="Google Shape;427;p30"/>
          <p:cNvSpPr/>
          <p:nvPr/>
        </p:nvSpPr>
        <p:spPr>
          <a:xfrm>
            <a:off x="1632438" y="2323821"/>
            <a:ext cx="397651" cy="3183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01</a:t>
            </a:r>
          </a:p>
        </p:txBody>
      </p:sp>
      <p:sp>
        <p:nvSpPr>
          <p:cNvPr id="428" name="Google Shape;428;p30"/>
          <p:cNvSpPr/>
          <p:nvPr/>
        </p:nvSpPr>
        <p:spPr>
          <a:xfrm>
            <a:off x="3082150" y="3352150"/>
            <a:ext cx="456374" cy="3183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02</a:t>
            </a:r>
          </a:p>
        </p:txBody>
      </p:sp>
      <p:sp>
        <p:nvSpPr>
          <p:cNvPr id="429" name="Google Shape;429;p30"/>
          <p:cNvSpPr/>
          <p:nvPr/>
        </p:nvSpPr>
        <p:spPr>
          <a:xfrm>
            <a:off x="4590050" y="2323823"/>
            <a:ext cx="459525" cy="3183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03</a:t>
            </a:r>
          </a:p>
        </p:txBody>
      </p:sp>
      <p:sp>
        <p:nvSpPr>
          <p:cNvPr id="430" name="Google Shape;430;p30"/>
          <p:cNvSpPr/>
          <p:nvPr/>
        </p:nvSpPr>
        <p:spPr>
          <a:xfrm>
            <a:off x="5970975" y="3352153"/>
            <a:ext cx="458175" cy="3183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04</a:t>
            </a:r>
          </a:p>
        </p:txBody>
      </p:sp>
      <p:sp>
        <p:nvSpPr>
          <p:cNvPr id="431" name="Google Shape;431;p30"/>
          <p:cNvSpPr/>
          <p:nvPr/>
        </p:nvSpPr>
        <p:spPr>
          <a:xfrm>
            <a:off x="7590525" y="2323826"/>
            <a:ext cx="462200" cy="3183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05</a:t>
            </a:r>
          </a:p>
        </p:txBody>
      </p:sp>
      <p:grpSp>
        <p:nvGrpSpPr>
          <p:cNvPr id="432" name="Google Shape;432;p30"/>
          <p:cNvGrpSpPr/>
          <p:nvPr/>
        </p:nvGrpSpPr>
        <p:grpSpPr>
          <a:xfrm>
            <a:off x="2324841" y="3066206"/>
            <a:ext cx="1970975" cy="1689033"/>
            <a:chOff x="5796625" y="2541798"/>
            <a:chExt cx="1712700" cy="1230715"/>
          </a:xfrm>
        </p:grpSpPr>
        <p:sp>
          <p:nvSpPr>
            <p:cNvPr id="433" name="Google Shape;433;p30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CE6F0D"/>
            </a:solidFill>
            <a:ln cap="flat" cmpd="sng" w="38100">
              <a:solidFill>
                <a:srgbClr val="CE6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0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solidFill>
              <a:srgbClr val="CE6F0D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Using more complex clustering methods to find the most </a:t>
              </a:r>
              <a:r>
                <a:rPr lang="en" sz="1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similar</a:t>
              </a:r>
              <a:r>
                <a:rPr lang="en" sz="1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image in the training dataset </a:t>
              </a:r>
              <a:endParaRPr sz="1100">
                <a:solidFill>
                  <a:schemeClr val="lt1"/>
                </a:solidFill>
              </a:endParaRPr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" name="Google Shape;437;p30"/>
          <p:cNvGrpSpPr/>
          <p:nvPr/>
        </p:nvGrpSpPr>
        <p:grpSpPr>
          <a:xfrm>
            <a:off x="3798900" y="1275560"/>
            <a:ext cx="1970975" cy="1711045"/>
            <a:chOff x="4409300" y="1219942"/>
            <a:chExt cx="1712700" cy="1246754"/>
          </a:xfrm>
        </p:grpSpPr>
        <p:sp>
          <p:nvSpPr>
            <p:cNvPr id="438" name="Google Shape;438;p30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CE6F0D"/>
            </a:solidFill>
            <a:ln cap="flat" cmpd="sng" w="38100">
              <a:solidFill>
                <a:srgbClr val="CE6F0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0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solidFill>
              <a:srgbClr val="CE6F0D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Employing a bigger dataset </a:t>
              </a:r>
              <a:endParaRPr sz="12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92025"/>
            <a:ext cx="8520600" cy="70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AGENDA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4" name="Google Shape;104;p20"/>
          <p:cNvSpPr/>
          <p:nvPr/>
        </p:nvSpPr>
        <p:spPr>
          <a:xfrm>
            <a:off x="2068675" y="1147175"/>
            <a:ext cx="5698200" cy="4890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highlight>
                  <a:schemeClr val="accent1"/>
                </a:highlight>
              </a:rPr>
              <a:t>Problem Statement</a:t>
            </a:r>
            <a:endParaRPr b="1" sz="24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sp>
        <p:nvSpPr>
          <p:cNvPr id="105" name="Google Shape;105;p20"/>
          <p:cNvSpPr/>
          <p:nvPr/>
        </p:nvSpPr>
        <p:spPr>
          <a:xfrm>
            <a:off x="2068675" y="1847900"/>
            <a:ext cx="5698200" cy="4890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highlight>
                  <a:schemeClr val="accent1"/>
                </a:highlight>
              </a:rPr>
              <a:t>Dataset and Data Pre-Processing</a:t>
            </a:r>
            <a:endParaRPr b="1" sz="24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sp>
        <p:nvSpPr>
          <p:cNvPr id="106" name="Google Shape;106;p20"/>
          <p:cNvSpPr/>
          <p:nvPr/>
        </p:nvSpPr>
        <p:spPr>
          <a:xfrm>
            <a:off x="2068675" y="2627375"/>
            <a:ext cx="5698200" cy="4890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highlight>
                  <a:schemeClr val="accent1"/>
                </a:highlight>
              </a:rPr>
              <a:t>Methodology</a:t>
            </a:r>
            <a:endParaRPr b="1" sz="24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sp>
        <p:nvSpPr>
          <p:cNvPr id="107" name="Google Shape;107;p20"/>
          <p:cNvSpPr/>
          <p:nvPr/>
        </p:nvSpPr>
        <p:spPr>
          <a:xfrm>
            <a:off x="2068675" y="3364725"/>
            <a:ext cx="5698200" cy="4890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highlight>
                  <a:schemeClr val="accent1"/>
                </a:highlight>
              </a:rPr>
              <a:t>Results</a:t>
            </a:r>
            <a:endParaRPr b="1" sz="24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sp>
        <p:nvSpPr>
          <p:cNvPr id="108" name="Google Shape;108;p20"/>
          <p:cNvSpPr/>
          <p:nvPr/>
        </p:nvSpPr>
        <p:spPr>
          <a:xfrm>
            <a:off x="2118475" y="4102075"/>
            <a:ext cx="5648400" cy="4890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highlight>
                  <a:schemeClr val="accent1"/>
                </a:highlight>
              </a:rPr>
              <a:t>Future Scope</a:t>
            </a:r>
            <a:endParaRPr b="1" sz="24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sp>
        <p:nvSpPr>
          <p:cNvPr id="109" name="Google Shape;109;p20"/>
          <p:cNvSpPr/>
          <p:nvPr/>
        </p:nvSpPr>
        <p:spPr>
          <a:xfrm>
            <a:off x="1133426" y="1147175"/>
            <a:ext cx="540325" cy="489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01</a:t>
            </a:r>
          </a:p>
        </p:txBody>
      </p:sp>
      <p:sp>
        <p:nvSpPr>
          <p:cNvPr id="110" name="Google Shape;110;p20"/>
          <p:cNvSpPr/>
          <p:nvPr/>
        </p:nvSpPr>
        <p:spPr>
          <a:xfrm>
            <a:off x="1133426" y="1847900"/>
            <a:ext cx="620125" cy="489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02</a:t>
            </a:r>
          </a:p>
        </p:txBody>
      </p:sp>
      <p:sp>
        <p:nvSpPr>
          <p:cNvPr id="111" name="Google Shape;111;p20"/>
          <p:cNvSpPr/>
          <p:nvPr/>
        </p:nvSpPr>
        <p:spPr>
          <a:xfrm>
            <a:off x="1133426" y="2606313"/>
            <a:ext cx="624389" cy="489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03</a:t>
            </a:r>
          </a:p>
        </p:txBody>
      </p:sp>
      <p:sp>
        <p:nvSpPr>
          <p:cNvPr id="112" name="Google Shape;112;p20"/>
          <p:cNvSpPr/>
          <p:nvPr/>
        </p:nvSpPr>
        <p:spPr>
          <a:xfrm>
            <a:off x="1133426" y="3364725"/>
            <a:ext cx="622562" cy="489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04</a:t>
            </a:r>
          </a:p>
        </p:txBody>
      </p:sp>
      <p:sp>
        <p:nvSpPr>
          <p:cNvPr id="113" name="Google Shape;113;p20"/>
          <p:cNvSpPr/>
          <p:nvPr/>
        </p:nvSpPr>
        <p:spPr>
          <a:xfrm>
            <a:off x="1133426" y="4102075"/>
            <a:ext cx="628044" cy="489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05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501425"/>
            <a:ext cx="8658900" cy="70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50">
                <a:solidFill>
                  <a:srgbClr val="C05900"/>
                </a:solidFill>
              </a:rPr>
              <a:t>Problem Statement</a:t>
            </a:r>
            <a:endParaRPr/>
          </a:p>
        </p:txBody>
      </p:sp>
      <p:grpSp>
        <p:nvGrpSpPr>
          <p:cNvPr id="119" name="Google Shape;119;p21"/>
          <p:cNvGrpSpPr/>
          <p:nvPr/>
        </p:nvGrpSpPr>
        <p:grpSpPr>
          <a:xfrm>
            <a:off x="32900" y="2846962"/>
            <a:ext cx="8885950" cy="1283754"/>
            <a:chOff x="65825" y="2057120"/>
            <a:chExt cx="8885950" cy="669005"/>
          </a:xfrm>
        </p:grpSpPr>
        <p:sp>
          <p:nvSpPr>
            <p:cNvPr id="120" name="Google Shape;120;p21"/>
            <p:cNvSpPr/>
            <p:nvPr/>
          </p:nvSpPr>
          <p:spPr>
            <a:xfrm>
              <a:off x="65825" y="2057125"/>
              <a:ext cx="3451200" cy="669000"/>
            </a:xfrm>
            <a:prstGeom prst="chevron">
              <a:avLst>
                <a:gd fmla="val 50000" name="adj"/>
              </a:avLst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Nutritional and Health Value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" name="Google Shape;121;p21"/>
            <p:cNvSpPr txBox="1"/>
            <p:nvPr/>
          </p:nvSpPr>
          <p:spPr>
            <a:xfrm>
              <a:off x="3730275" y="2057120"/>
              <a:ext cx="5221500" cy="669000"/>
            </a:xfrm>
            <a:prstGeom prst="rect">
              <a:avLst/>
            </a:prstGeom>
            <a:solidFill>
              <a:srgbClr val="CE6F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Char char="❖"/>
              </a:pP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Generating </a:t>
              </a: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nutritional</a:t>
              </a: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facts along with the </a:t>
              </a: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recipe</a:t>
              </a: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based on the training dataset. </a:t>
              </a:r>
              <a:endPara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Char char="❖"/>
              </a:pP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Based on the recipe, we want to determine if the meal is adequate or deficient or excessive of a nutrient. </a:t>
              </a:r>
              <a:endPara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2" name="Google Shape;122;p21"/>
          <p:cNvSpPr txBox="1"/>
          <p:nvPr/>
        </p:nvSpPr>
        <p:spPr>
          <a:xfrm>
            <a:off x="3697338" y="1693433"/>
            <a:ext cx="5221500" cy="66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❖"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Gi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 a food image, how do we generate a recipe for it?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32912" y="1693425"/>
            <a:ext cx="3451200" cy="6690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Image to Food Recipe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501425"/>
            <a:ext cx="8520600" cy="70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Understandin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11700" y="1266325"/>
            <a:ext cx="4327500" cy="33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61950" lvl="0" marL="45720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❖"/>
            </a:pPr>
            <a:r>
              <a:rPr lang="en"/>
              <a:t>Recipe</a:t>
            </a:r>
            <a:r>
              <a:rPr lang="en"/>
              <a:t> Dataset (1.5 GB):   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522,517 records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28 columns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312 food categories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❖"/>
            </a:pPr>
            <a:r>
              <a:rPr lang="en"/>
              <a:t> Image Dataset (15 GB):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166,000 images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Scraped from food.com</a:t>
            </a:r>
            <a:endParaRPr/>
          </a:p>
          <a:p>
            <a:pPr indent="0" lvl="0" marL="45720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22"/>
          <p:cNvGrpSpPr/>
          <p:nvPr/>
        </p:nvGrpSpPr>
        <p:grpSpPr>
          <a:xfrm>
            <a:off x="4832776" y="971825"/>
            <a:ext cx="4106003" cy="3852662"/>
            <a:chOff x="2015310" y="15449"/>
            <a:chExt cx="4106003" cy="4106002"/>
          </a:xfrm>
        </p:grpSpPr>
        <p:sp>
          <p:nvSpPr>
            <p:cNvPr id="131" name="Google Shape;131;p22"/>
            <p:cNvSpPr/>
            <p:nvPr/>
          </p:nvSpPr>
          <p:spPr>
            <a:xfrm>
              <a:off x="3549975" y="1550113"/>
              <a:ext cx="1036800" cy="1036800"/>
            </a:xfrm>
            <a:prstGeom prst="ellipse">
              <a:avLst/>
            </a:prstGeom>
            <a:solidFill>
              <a:srgbClr val="FABF8E"/>
            </a:solidFill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2"/>
            <p:cNvSpPr txBox="1"/>
            <p:nvPr/>
          </p:nvSpPr>
          <p:spPr>
            <a:xfrm>
              <a:off x="3701801" y="1701939"/>
              <a:ext cx="733200" cy="73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700" lIns="12700" spcFirstLastPara="1" rIns="12700" wrap="square" tIns="12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lang="en" sz="1000">
                  <a:latin typeface="Garamond"/>
                  <a:ea typeface="Garamond"/>
                  <a:cs typeface="Garamond"/>
                  <a:sym typeface="Garamond"/>
                </a:rPr>
                <a:t>Image</a:t>
              </a: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 rot="-5400000">
              <a:off x="3908897" y="1082061"/>
              <a:ext cx="318900" cy="352500"/>
            </a:xfrm>
            <a:prstGeom prst="rightArrow">
              <a:avLst>
                <a:gd fmla="val 60000" name="adj1"/>
                <a:gd fmla="val 50000" name="adj2"/>
              </a:avLst>
            </a:prstGeom>
            <a:noFill/>
            <a:ln cap="flat" cmpd="sng" w="28575">
              <a:solidFill>
                <a:srgbClr val="BD58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2"/>
            <p:cNvSpPr txBox="1"/>
            <p:nvPr/>
          </p:nvSpPr>
          <p:spPr>
            <a:xfrm rot="-5400000">
              <a:off x="3956745" y="1200411"/>
              <a:ext cx="223200" cy="21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3601812" y="15449"/>
              <a:ext cx="933000" cy="933000"/>
            </a:xfrm>
            <a:prstGeom prst="ellipse">
              <a:avLst/>
            </a:prstGeom>
            <a:solidFill>
              <a:srgbClr val="BF5700"/>
            </a:solidFill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2"/>
            <p:cNvSpPr txBox="1"/>
            <p:nvPr/>
          </p:nvSpPr>
          <p:spPr>
            <a:xfrm>
              <a:off x="3738455" y="152092"/>
              <a:ext cx="659700" cy="65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Recipe</a:t>
              </a:r>
              <a:endParaRPr sz="1200"/>
            </a:p>
          </p:txBody>
        </p:sp>
        <p:sp>
          <p:nvSpPr>
            <p:cNvPr id="137" name="Google Shape;137;p22"/>
            <p:cNvSpPr/>
            <p:nvPr/>
          </p:nvSpPr>
          <p:spPr>
            <a:xfrm rot="-2700000">
              <a:off x="4481773" y="1319296"/>
              <a:ext cx="319047" cy="352563"/>
            </a:xfrm>
            <a:prstGeom prst="rightArrow">
              <a:avLst>
                <a:gd fmla="val 60000" name="adj1"/>
                <a:gd fmla="val 50000" name="adj2"/>
              </a:avLst>
            </a:prstGeom>
            <a:noFill/>
            <a:ln cap="flat" cmpd="sng" w="28575">
              <a:solidFill>
                <a:srgbClr val="BD58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2"/>
            <p:cNvSpPr txBox="1"/>
            <p:nvPr/>
          </p:nvSpPr>
          <p:spPr>
            <a:xfrm rot="-2700000">
              <a:off x="4495714" y="1423735"/>
              <a:ext cx="223163" cy="2112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4723637" y="480124"/>
              <a:ext cx="933000" cy="933000"/>
            </a:xfrm>
            <a:prstGeom prst="ellipse">
              <a:avLst/>
            </a:prstGeom>
            <a:solidFill>
              <a:srgbClr val="BF5700"/>
            </a:solidFill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2"/>
            <p:cNvSpPr txBox="1"/>
            <p:nvPr/>
          </p:nvSpPr>
          <p:spPr>
            <a:xfrm>
              <a:off x="4860280" y="616767"/>
              <a:ext cx="659700" cy="65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Serving size</a:t>
              </a:r>
              <a:endParaRPr sz="1200"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4719061" y="1892235"/>
              <a:ext cx="318900" cy="352500"/>
            </a:xfrm>
            <a:prstGeom prst="rightArrow">
              <a:avLst>
                <a:gd fmla="val 60000" name="adj1"/>
                <a:gd fmla="val 50000" name="adj2"/>
              </a:avLst>
            </a:prstGeom>
            <a:noFill/>
            <a:ln cap="flat" cmpd="sng" w="28575">
              <a:solidFill>
                <a:srgbClr val="BD58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2"/>
            <p:cNvSpPr txBox="1"/>
            <p:nvPr/>
          </p:nvSpPr>
          <p:spPr>
            <a:xfrm>
              <a:off x="4719061" y="1962733"/>
              <a:ext cx="223200" cy="21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5188313" y="1601950"/>
              <a:ext cx="933000" cy="933000"/>
            </a:xfrm>
            <a:prstGeom prst="ellipse">
              <a:avLst/>
            </a:prstGeom>
            <a:solidFill>
              <a:srgbClr val="BF5700"/>
            </a:solidFill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2"/>
            <p:cNvSpPr txBox="1"/>
            <p:nvPr/>
          </p:nvSpPr>
          <p:spPr>
            <a:xfrm>
              <a:off x="5251458" y="1738591"/>
              <a:ext cx="819600" cy="65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Ingredients</a:t>
              </a:r>
              <a:endParaRPr sz="1200"/>
            </a:p>
          </p:txBody>
        </p:sp>
        <p:sp>
          <p:nvSpPr>
            <p:cNvPr id="145" name="Google Shape;145;p22"/>
            <p:cNvSpPr/>
            <p:nvPr/>
          </p:nvSpPr>
          <p:spPr>
            <a:xfrm rot="2700000">
              <a:off x="4481720" y="2465153"/>
              <a:ext cx="319047" cy="352563"/>
            </a:xfrm>
            <a:prstGeom prst="rightArrow">
              <a:avLst>
                <a:gd fmla="val 60000" name="adj1"/>
                <a:gd fmla="val 50000" name="adj2"/>
              </a:avLst>
            </a:prstGeom>
            <a:noFill/>
            <a:ln cap="flat" cmpd="sng" w="28575">
              <a:solidFill>
                <a:srgbClr val="BD58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2"/>
            <p:cNvSpPr txBox="1"/>
            <p:nvPr/>
          </p:nvSpPr>
          <p:spPr>
            <a:xfrm rot="2700000">
              <a:off x="4495862" y="2501792"/>
              <a:ext cx="223163" cy="2112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4723637" y="2723776"/>
              <a:ext cx="933000" cy="933000"/>
            </a:xfrm>
            <a:prstGeom prst="ellipse">
              <a:avLst/>
            </a:prstGeom>
            <a:solidFill>
              <a:srgbClr val="BF5700"/>
            </a:solidFill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2"/>
            <p:cNvSpPr txBox="1"/>
            <p:nvPr/>
          </p:nvSpPr>
          <p:spPr>
            <a:xfrm>
              <a:off x="4761033" y="2860407"/>
              <a:ext cx="895500" cy="65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Nutritional</a:t>
              </a: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 information </a:t>
              </a:r>
              <a:endParaRPr sz="1200"/>
            </a:p>
          </p:txBody>
        </p:sp>
        <p:sp>
          <p:nvSpPr>
            <p:cNvPr id="149" name="Google Shape;149;p22"/>
            <p:cNvSpPr/>
            <p:nvPr/>
          </p:nvSpPr>
          <p:spPr>
            <a:xfrm rot="5400000">
              <a:off x="3908886" y="2702400"/>
              <a:ext cx="318900" cy="352500"/>
            </a:xfrm>
            <a:prstGeom prst="rightArrow">
              <a:avLst>
                <a:gd fmla="val 60000" name="adj1"/>
                <a:gd fmla="val 50000" name="adj2"/>
              </a:avLst>
            </a:prstGeom>
            <a:noFill/>
            <a:ln cap="flat" cmpd="sng" w="28575">
              <a:solidFill>
                <a:srgbClr val="BD58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2"/>
            <p:cNvSpPr txBox="1"/>
            <p:nvPr/>
          </p:nvSpPr>
          <p:spPr>
            <a:xfrm rot="5400000">
              <a:off x="3956738" y="2725050"/>
              <a:ext cx="223200" cy="21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3601812" y="3188451"/>
              <a:ext cx="933000" cy="933000"/>
            </a:xfrm>
            <a:prstGeom prst="ellipse">
              <a:avLst/>
            </a:prstGeom>
            <a:solidFill>
              <a:srgbClr val="BF5700"/>
            </a:solidFill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2"/>
            <p:cNvSpPr txBox="1"/>
            <p:nvPr/>
          </p:nvSpPr>
          <p:spPr>
            <a:xfrm>
              <a:off x="3738455" y="3325094"/>
              <a:ext cx="659700" cy="65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950" lIns="13950" spcFirstLastPara="1" rIns="13950" wrap="square" tIns="13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Cooking Time</a:t>
              </a:r>
              <a:endParaRPr sz="1200"/>
            </a:p>
          </p:txBody>
        </p:sp>
        <p:sp>
          <p:nvSpPr>
            <p:cNvPr id="153" name="Google Shape;153;p22"/>
            <p:cNvSpPr/>
            <p:nvPr/>
          </p:nvSpPr>
          <p:spPr>
            <a:xfrm rot="8100000">
              <a:off x="3335863" y="2465100"/>
              <a:ext cx="319047" cy="352563"/>
            </a:xfrm>
            <a:prstGeom prst="rightArrow">
              <a:avLst>
                <a:gd fmla="val 60000" name="adj1"/>
                <a:gd fmla="val 50000" name="adj2"/>
              </a:avLst>
            </a:prstGeom>
            <a:noFill/>
            <a:ln cap="flat" cmpd="sng" w="28575">
              <a:solidFill>
                <a:srgbClr val="BD58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2"/>
            <p:cNvSpPr txBox="1"/>
            <p:nvPr/>
          </p:nvSpPr>
          <p:spPr>
            <a:xfrm rot="-2700000">
              <a:off x="3417635" y="2501815"/>
              <a:ext cx="223163" cy="2112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2479986" y="2723776"/>
              <a:ext cx="933000" cy="933000"/>
            </a:xfrm>
            <a:prstGeom prst="ellipse">
              <a:avLst/>
            </a:prstGeom>
            <a:solidFill>
              <a:srgbClr val="BF5700"/>
            </a:solidFill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2"/>
            <p:cNvSpPr txBox="1"/>
            <p:nvPr/>
          </p:nvSpPr>
          <p:spPr>
            <a:xfrm>
              <a:off x="2616629" y="2860419"/>
              <a:ext cx="659700" cy="65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Prep</a:t>
              </a: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 Time</a:t>
              </a:r>
              <a:endParaRPr sz="1200"/>
            </a:p>
          </p:txBody>
        </p:sp>
        <p:sp>
          <p:nvSpPr>
            <p:cNvPr id="157" name="Google Shape;157;p22"/>
            <p:cNvSpPr/>
            <p:nvPr/>
          </p:nvSpPr>
          <p:spPr>
            <a:xfrm rot="10800000">
              <a:off x="3098721" y="1892224"/>
              <a:ext cx="318900" cy="352500"/>
            </a:xfrm>
            <a:prstGeom prst="rightArrow">
              <a:avLst>
                <a:gd fmla="val 60000" name="adj1"/>
                <a:gd fmla="val 50000" name="adj2"/>
              </a:avLst>
            </a:prstGeom>
            <a:noFill/>
            <a:ln cap="flat" cmpd="sng" w="28575">
              <a:solidFill>
                <a:srgbClr val="BD58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2"/>
            <p:cNvSpPr txBox="1"/>
            <p:nvPr/>
          </p:nvSpPr>
          <p:spPr>
            <a:xfrm>
              <a:off x="3194426" y="1962733"/>
              <a:ext cx="223200" cy="21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2015310" y="1601950"/>
              <a:ext cx="933000" cy="933000"/>
            </a:xfrm>
            <a:prstGeom prst="ellipse">
              <a:avLst/>
            </a:prstGeom>
            <a:solidFill>
              <a:srgbClr val="BF5700"/>
            </a:solidFill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2"/>
            <p:cNvSpPr txBox="1"/>
            <p:nvPr/>
          </p:nvSpPr>
          <p:spPr>
            <a:xfrm>
              <a:off x="2151953" y="1738593"/>
              <a:ext cx="659700" cy="65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Rating</a:t>
              </a:r>
              <a:endParaRPr sz="1200"/>
            </a:p>
          </p:txBody>
        </p:sp>
        <p:sp>
          <p:nvSpPr>
            <p:cNvPr id="161" name="Google Shape;161;p22"/>
            <p:cNvSpPr/>
            <p:nvPr/>
          </p:nvSpPr>
          <p:spPr>
            <a:xfrm rot="-8100000">
              <a:off x="3335916" y="1319243"/>
              <a:ext cx="319047" cy="352563"/>
            </a:xfrm>
            <a:prstGeom prst="rightArrow">
              <a:avLst>
                <a:gd fmla="val 60000" name="adj1"/>
                <a:gd fmla="val 50000" name="adj2"/>
              </a:avLst>
            </a:prstGeom>
            <a:noFill/>
            <a:ln cap="flat" cmpd="sng" w="28575">
              <a:solidFill>
                <a:srgbClr val="BD58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2"/>
            <p:cNvSpPr txBox="1"/>
            <p:nvPr/>
          </p:nvSpPr>
          <p:spPr>
            <a:xfrm rot="2700000">
              <a:off x="3417783" y="1423712"/>
              <a:ext cx="223163" cy="2112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t/>
              </a:r>
              <a:endParaRPr b="0" i="0" sz="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2479986" y="480124"/>
              <a:ext cx="933000" cy="933000"/>
            </a:xfrm>
            <a:prstGeom prst="ellipse">
              <a:avLst/>
            </a:prstGeom>
            <a:solidFill>
              <a:srgbClr val="BF5700"/>
            </a:solidFill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2"/>
            <p:cNvSpPr txBox="1"/>
            <p:nvPr/>
          </p:nvSpPr>
          <p:spPr>
            <a:xfrm>
              <a:off x="2543133" y="616775"/>
              <a:ext cx="819600" cy="65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lang="en" sz="1200">
                  <a:solidFill>
                    <a:srgbClr val="FFFFFF"/>
                  </a:solidFill>
                  <a:latin typeface="Garamond"/>
                  <a:ea typeface="Garamond"/>
                  <a:cs typeface="Garamond"/>
                  <a:sym typeface="Garamond"/>
                </a:rPr>
                <a:t>Description</a:t>
              </a:r>
              <a:endParaRPr sz="120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311700" y="614250"/>
            <a:ext cx="8520600" cy="70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Image Scraper and Data Pre-Processing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0" name="Google Shape;170;p23"/>
          <p:cNvSpPr txBox="1"/>
          <p:nvPr>
            <p:ph idx="1" type="body"/>
          </p:nvPr>
        </p:nvSpPr>
        <p:spPr>
          <a:xfrm>
            <a:off x="311700" y="1266325"/>
            <a:ext cx="5889000" cy="3302700"/>
          </a:xfrm>
          <a:prstGeom prst="rect">
            <a:avLst/>
          </a:prstGeom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Dropping irrelevant columns 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Dropping rows which didn’t contain Image URLs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Developed an image scraper </a:t>
            </a: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oboto"/>
              <a:buChar char="❖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Training and validation split of 70:30 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Roboto"/>
              <a:buChar char="➢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Training dataset: 116,000 recipes 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Font typeface="Roboto"/>
              <a:buChar char="➢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Test dataset: 50,000 recipes 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/>
          <p:nvPr/>
        </p:nvSpPr>
        <p:spPr>
          <a:xfrm rot="5400000">
            <a:off x="2278050" y="3728750"/>
            <a:ext cx="1137600" cy="843300"/>
          </a:xfrm>
          <a:prstGeom prst="trapezoid">
            <a:avLst>
              <a:gd fmla="val 25000" name="adj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6" name="Google Shape;1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576" y="1584976"/>
            <a:ext cx="1229125" cy="119244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4"/>
          <p:cNvSpPr txBox="1"/>
          <p:nvPr/>
        </p:nvSpPr>
        <p:spPr>
          <a:xfrm>
            <a:off x="50063" y="1136275"/>
            <a:ext cx="128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Data</a:t>
            </a:r>
            <a:endParaRPr/>
          </a:p>
        </p:txBody>
      </p:sp>
      <p:sp>
        <p:nvSpPr>
          <p:cNvPr id="178" name="Google Shape;178;p24"/>
          <p:cNvSpPr/>
          <p:nvPr/>
        </p:nvSpPr>
        <p:spPr>
          <a:xfrm rot="5400000">
            <a:off x="2285988" y="1759538"/>
            <a:ext cx="1137600" cy="843300"/>
          </a:xfrm>
          <a:prstGeom prst="trapezoid">
            <a:avLst>
              <a:gd fmla="val 25000" name="adj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2470861" y="1873663"/>
            <a:ext cx="837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Image Encoder</a:t>
            </a:r>
            <a:endParaRPr b="1" sz="1200"/>
          </a:p>
        </p:txBody>
      </p:sp>
      <p:sp>
        <p:nvSpPr>
          <p:cNvPr id="180" name="Google Shape;180;p24"/>
          <p:cNvSpPr txBox="1"/>
          <p:nvPr/>
        </p:nvSpPr>
        <p:spPr>
          <a:xfrm>
            <a:off x="50075" y="3162938"/>
            <a:ext cx="128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Data</a:t>
            </a:r>
            <a:endParaRPr/>
          </a:p>
        </p:txBody>
      </p:sp>
      <p:sp>
        <p:nvSpPr>
          <p:cNvPr id="181" name="Google Shape;181;p24"/>
          <p:cNvSpPr/>
          <p:nvPr/>
        </p:nvSpPr>
        <p:spPr>
          <a:xfrm rot="2700000">
            <a:off x="441843" y="3548946"/>
            <a:ext cx="260498" cy="19304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4"/>
          <p:cNvSpPr txBox="1"/>
          <p:nvPr/>
        </p:nvSpPr>
        <p:spPr>
          <a:xfrm>
            <a:off x="2465938" y="3873350"/>
            <a:ext cx="837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Image Encoder</a:t>
            </a:r>
            <a:endParaRPr b="1" sz="1200"/>
          </a:p>
        </p:txBody>
      </p:sp>
      <p:sp>
        <p:nvSpPr>
          <p:cNvPr id="183" name="Google Shape;183;p24"/>
          <p:cNvSpPr/>
          <p:nvPr/>
        </p:nvSpPr>
        <p:spPr>
          <a:xfrm rot="5400000">
            <a:off x="3584175" y="1841275"/>
            <a:ext cx="422400" cy="753900"/>
          </a:xfrm>
          <a:prstGeom prst="bentArrow">
            <a:avLst>
              <a:gd fmla="val 25000" name="adj1"/>
              <a:gd fmla="val 25000" name="adj2"/>
              <a:gd fmla="val 25000" name="adj3"/>
              <a:gd fmla="val 40743" name="adj4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4"/>
          <p:cNvSpPr/>
          <p:nvPr/>
        </p:nvSpPr>
        <p:spPr>
          <a:xfrm flipH="1" rot="5400000">
            <a:off x="3589750" y="3630875"/>
            <a:ext cx="427500" cy="781800"/>
          </a:xfrm>
          <a:prstGeom prst="bentArrow">
            <a:avLst>
              <a:gd fmla="val 25000" name="adj1"/>
              <a:gd fmla="val 25000" name="adj2"/>
              <a:gd fmla="val 25000" name="adj3"/>
              <a:gd fmla="val 50071" name="adj4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4"/>
          <p:cNvSpPr txBox="1"/>
          <p:nvPr/>
        </p:nvSpPr>
        <p:spPr>
          <a:xfrm>
            <a:off x="3418753" y="2485288"/>
            <a:ext cx="1462500" cy="1262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Prediction: Based on a distance metric, found the most similar image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4922836" y="2890950"/>
            <a:ext cx="266700" cy="1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4"/>
          <p:cNvSpPr/>
          <p:nvPr/>
        </p:nvSpPr>
        <p:spPr>
          <a:xfrm>
            <a:off x="6959285" y="2890950"/>
            <a:ext cx="266700" cy="1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4"/>
          <p:cNvSpPr txBox="1"/>
          <p:nvPr/>
        </p:nvSpPr>
        <p:spPr>
          <a:xfrm>
            <a:off x="7267550" y="2485300"/>
            <a:ext cx="15306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Recipes and Nutrition Value generated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4">
            <a:alphaModFix/>
          </a:blip>
          <a:srcRect b="8353" l="4683" r="4017" t="9665"/>
          <a:stretch/>
        </p:blipFill>
        <p:spPr>
          <a:xfrm>
            <a:off x="791563" y="3598563"/>
            <a:ext cx="1229142" cy="1103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/>
          <p:nvPr/>
        </p:nvSpPr>
        <p:spPr>
          <a:xfrm>
            <a:off x="2093574" y="2007013"/>
            <a:ext cx="266700" cy="1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4"/>
          <p:cNvSpPr/>
          <p:nvPr/>
        </p:nvSpPr>
        <p:spPr>
          <a:xfrm>
            <a:off x="2089598" y="4053950"/>
            <a:ext cx="266700" cy="1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4"/>
          <p:cNvSpPr txBox="1"/>
          <p:nvPr/>
        </p:nvSpPr>
        <p:spPr>
          <a:xfrm>
            <a:off x="5231112" y="2485300"/>
            <a:ext cx="1686600" cy="1262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Evaluation</a:t>
            </a:r>
            <a:r>
              <a:rPr lang="en">
                <a:solidFill>
                  <a:schemeClr val="lt1"/>
                </a:solidFill>
              </a:rPr>
              <a:t>: Performance </a:t>
            </a:r>
            <a:r>
              <a:rPr lang="en">
                <a:solidFill>
                  <a:schemeClr val="lt1"/>
                </a:solidFill>
              </a:rPr>
              <a:t>based</a:t>
            </a:r>
            <a:r>
              <a:rPr lang="en">
                <a:solidFill>
                  <a:schemeClr val="lt1"/>
                </a:solidFill>
              </a:rPr>
              <a:t> on similarity between predicted and actual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3" name="Google Shape;193;p24"/>
          <p:cNvSpPr txBox="1"/>
          <p:nvPr/>
        </p:nvSpPr>
        <p:spPr>
          <a:xfrm>
            <a:off x="7301625" y="3887900"/>
            <a:ext cx="1530600" cy="83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Nutrient value assessment of the meal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4" name="Google Shape;194;p24"/>
          <p:cNvSpPr/>
          <p:nvPr/>
        </p:nvSpPr>
        <p:spPr>
          <a:xfrm rot="5400000">
            <a:off x="7856440" y="3505660"/>
            <a:ext cx="352800" cy="193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4"/>
          <p:cNvSpPr/>
          <p:nvPr/>
        </p:nvSpPr>
        <p:spPr>
          <a:xfrm rot="2700000">
            <a:off x="441855" y="1532421"/>
            <a:ext cx="260498" cy="19304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/>
          <p:nvPr>
            <p:ph idx="1" type="body"/>
          </p:nvPr>
        </p:nvSpPr>
        <p:spPr>
          <a:xfrm>
            <a:off x="329800" y="2281000"/>
            <a:ext cx="8520600" cy="24708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51948" lvl="0" marL="457200" rtl="0" algn="l">
              <a:spcBef>
                <a:spcPts val="750"/>
              </a:spcBef>
              <a:spcAft>
                <a:spcPts val="0"/>
              </a:spcAft>
              <a:buSzPct val="116666"/>
              <a:buChar char="➢"/>
            </a:pPr>
            <a:r>
              <a:rPr b="1" lang="en" sz="1800">
                <a:solidFill>
                  <a:srgbClr val="202124"/>
                </a:solidFill>
              </a:rPr>
              <a:t>Step 1: </a:t>
            </a:r>
            <a:r>
              <a:rPr lang="en" sz="2000">
                <a:solidFill>
                  <a:srgbClr val="C05900"/>
                </a:solidFill>
              </a:rPr>
              <a:t>Resize</a:t>
            </a:r>
            <a:r>
              <a:rPr lang="en" sz="2000">
                <a:solidFill>
                  <a:srgbClr val="C05900"/>
                </a:solidFill>
              </a:rPr>
              <a:t> </a:t>
            </a:r>
            <a:r>
              <a:rPr lang="en" sz="1800"/>
              <a:t>downloaded image</a:t>
            </a:r>
            <a:endParaRPr sz="18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16666"/>
              <a:buChar char="➢"/>
            </a:pPr>
            <a:r>
              <a:rPr b="1" lang="en" sz="1800">
                <a:solidFill>
                  <a:srgbClr val="202124"/>
                </a:solidFill>
              </a:rPr>
              <a:t>Step 2:</a:t>
            </a:r>
            <a:r>
              <a:rPr lang="en" sz="1800">
                <a:solidFill>
                  <a:schemeClr val="accent1"/>
                </a:solidFill>
              </a:rPr>
              <a:t> </a:t>
            </a:r>
            <a:r>
              <a:rPr lang="en" sz="2000">
                <a:solidFill>
                  <a:srgbClr val="C05900"/>
                </a:solidFill>
              </a:rPr>
              <a:t>Normalize </a:t>
            </a:r>
            <a:r>
              <a:rPr lang="en" sz="1800"/>
              <a:t>output from step 1 using pre-process input function of VGG16</a:t>
            </a:r>
            <a:endParaRPr sz="1800"/>
          </a:p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16666"/>
              <a:buChar char="➢"/>
            </a:pPr>
            <a:r>
              <a:rPr b="1" lang="en" sz="1800">
                <a:solidFill>
                  <a:srgbClr val="202124"/>
                </a:solidFill>
              </a:rPr>
              <a:t>Step 3:</a:t>
            </a:r>
            <a:r>
              <a:rPr lang="en" sz="1800"/>
              <a:t> </a:t>
            </a:r>
            <a:r>
              <a:rPr lang="en" sz="2000">
                <a:solidFill>
                  <a:srgbClr val="C05900"/>
                </a:solidFill>
              </a:rPr>
              <a:t>Extract encoding </a:t>
            </a:r>
            <a:r>
              <a:rPr lang="en" sz="1800"/>
              <a:t>of the input image from the average pooled layer of the VGG-16 NN (Pre-trained on 1000 classes of </a:t>
            </a:r>
            <a:r>
              <a:rPr lang="en" sz="1800"/>
              <a:t>ImageNet</a:t>
            </a:r>
            <a:r>
              <a:rPr lang="en" sz="1800"/>
              <a:t> dataset)</a:t>
            </a:r>
            <a:endParaRPr sz="1800"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800"/>
              <a:t>Train dataset (Using GPU)</a:t>
            </a:r>
            <a:r>
              <a:rPr lang="en"/>
              <a:t>: 7 hours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Test dataset (Using CPU): 13 hours</a:t>
            </a:r>
            <a:endParaRPr/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662" y="1080500"/>
            <a:ext cx="823725" cy="79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/>
          <p:cNvSpPr txBox="1"/>
          <p:nvPr/>
        </p:nvSpPr>
        <p:spPr>
          <a:xfrm>
            <a:off x="1418824" y="1823225"/>
            <a:ext cx="54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Image</a:t>
            </a:r>
            <a:endParaRPr sz="1000"/>
          </a:p>
        </p:txBody>
      </p:sp>
      <p:sp>
        <p:nvSpPr>
          <p:cNvPr id="203" name="Google Shape;203;p25"/>
          <p:cNvSpPr/>
          <p:nvPr/>
        </p:nvSpPr>
        <p:spPr>
          <a:xfrm>
            <a:off x="2136997" y="1383613"/>
            <a:ext cx="352800" cy="1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4" name="Google Shape;204;p25"/>
          <p:cNvGrpSpPr/>
          <p:nvPr/>
        </p:nvGrpSpPr>
        <p:grpSpPr>
          <a:xfrm>
            <a:off x="2575887" y="1155600"/>
            <a:ext cx="479700" cy="799200"/>
            <a:chOff x="1410475" y="1231800"/>
            <a:chExt cx="479700" cy="799200"/>
          </a:xfrm>
        </p:grpSpPr>
        <p:sp>
          <p:nvSpPr>
            <p:cNvPr id="205" name="Google Shape;205;p25"/>
            <p:cNvSpPr/>
            <p:nvPr/>
          </p:nvSpPr>
          <p:spPr>
            <a:xfrm>
              <a:off x="1410475" y="1231800"/>
              <a:ext cx="159900" cy="7992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5"/>
            <p:cNvSpPr/>
            <p:nvPr/>
          </p:nvSpPr>
          <p:spPr>
            <a:xfrm>
              <a:off x="1570375" y="1231800"/>
              <a:ext cx="159900" cy="7992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5"/>
            <p:cNvSpPr/>
            <p:nvPr/>
          </p:nvSpPr>
          <p:spPr>
            <a:xfrm>
              <a:off x="1730275" y="1231800"/>
              <a:ext cx="159900" cy="799200"/>
            </a:xfrm>
            <a:prstGeom prst="rect">
              <a:avLst/>
            </a:prstGeom>
            <a:solidFill>
              <a:srgbClr val="CE6F0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8" name="Google Shape;208;p25"/>
          <p:cNvSpPr txBox="1"/>
          <p:nvPr/>
        </p:nvSpPr>
        <p:spPr>
          <a:xfrm rot="-5400000">
            <a:off x="2216662" y="1373676"/>
            <a:ext cx="86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Convolution</a:t>
            </a:r>
            <a:endParaRPr sz="900"/>
          </a:p>
        </p:txBody>
      </p:sp>
      <p:sp>
        <p:nvSpPr>
          <p:cNvPr id="209" name="Google Shape;209;p25"/>
          <p:cNvSpPr txBox="1"/>
          <p:nvPr/>
        </p:nvSpPr>
        <p:spPr>
          <a:xfrm rot="-5400000">
            <a:off x="2369062" y="1382640"/>
            <a:ext cx="86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Convolution</a:t>
            </a:r>
            <a:endParaRPr sz="900"/>
          </a:p>
        </p:txBody>
      </p:sp>
      <p:sp>
        <p:nvSpPr>
          <p:cNvPr id="210" name="Google Shape;210;p25"/>
          <p:cNvSpPr txBox="1"/>
          <p:nvPr/>
        </p:nvSpPr>
        <p:spPr>
          <a:xfrm rot="-5400000">
            <a:off x="2521462" y="1375917"/>
            <a:ext cx="86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Max Pooling</a:t>
            </a:r>
            <a:endParaRPr sz="900"/>
          </a:p>
        </p:txBody>
      </p:sp>
      <p:grpSp>
        <p:nvGrpSpPr>
          <p:cNvPr id="211" name="Google Shape;211;p25"/>
          <p:cNvGrpSpPr/>
          <p:nvPr/>
        </p:nvGrpSpPr>
        <p:grpSpPr>
          <a:xfrm>
            <a:off x="3165316" y="1151118"/>
            <a:ext cx="479700" cy="799200"/>
            <a:chOff x="1410475" y="1231800"/>
            <a:chExt cx="479700" cy="799200"/>
          </a:xfrm>
        </p:grpSpPr>
        <p:sp>
          <p:nvSpPr>
            <p:cNvPr id="212" name="Google Shape;212;p25"/>
            <p:cNvSpPr/>
            <p:nvPr/>
          </p:nvSpPr>
          <p:spPr>
            <a:xfrm>
              <a:off x="1410475" y="1231800"/>
              <a:ext cx="159900" cy="7992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5"/>
            <p:cNvSpPr/>
            <p:nvPr/>
          </p:nvSpPr>
          <p:spPr>
            <a:xfrm>
              <a:off x="1570375" y="1231800"/>
              <a:ext cx="159900" cy="7992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5"/>
            <p:cNvSpPr/>
            <p:nvPr/>
          </p:nvSpPr>
          <p:spPr>
            <a:xfrm>
              <a:off x="1730275" y="1231800"/>
              <a:ext cx="159900" cy="799200"/>
            </a:xfrm>
            <a:prstGeom prst="rect">
              <a:avLst/>
            </a:prstGeom>
            <a:solidFill>
              <a:srgbClr val="CE6F0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" name="Google Shape;215;p25"/>
          <p:cNvSpPr txBox="1"/>
          <p:nvPr/>
        </p:nvSpPr>
        <p:spPr>
          <a:xfrm rot="-5400000">
            <a:off x="2806091" y="1369193"/>
            <a:ext cx="86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Convolution</a:t>
            </a:r>
            <a:endParaRPr sz="900"/>
          </a:p>
        </p:txBody>
      </p:sp>
      <p:sp>
        <p:nvSpPr>
          <p:cNvPr id="216" name="Google Shape;216;p25"/>
          <p:cNvSpPr txBox="1"/>
          <p:nvPr/>
        </p:nvSpPr>
        <p:spPr>
          <a:xfrm rot="-5400000">
            <a:off x="2958491" y="1378158"/>
            <a:ext cx="86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Convolution</a:t>
            </a:r>
            <a:endParaRPr sz="900"/>
          </a:p>
        </p:txBody>
      </p:sp>
      <p:sp>
        <p:nvSpPr>
          <p:cNvPr id="217" name="Google Shape;217;p25"/>
          <p:cNvSpPr txBox="1"/>
          <p:nvPr/>
        </p:nvSpPr>
        <p:spPr>
          <a:xfrm rot="-5400000">
            <a:off x="3110891" y="1371434"/>
            <a:ext cx="86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Max</a:t>
            </a:r>
            <a:r>
              <a:rPr lang="en" sz="900"/>
              <a:t> Pooling</a:t>
            </a:r>
            <a:endParaRPr sz="900"/>
          </a:p>
        </p:txBody>
      </p:sp>
      <p:grpSp>
        <p:nvGrpSpPr>
          <p:cNvPr id="218" name="Google Shape;218;p25"/>
          <p:cNvGrpSpPr/>
          <p:nvPr/>
        </p:nvGrpSpPr>
        <p:grpSpPr>
          <a:xfrm>
            <a:off x="3765165" y="1102767"/>
            <a:ext cx="679324" cy="878365"/>
            <a:chOff x="2689400" y="1178967"/>
            <a:chExt cx="679324" cy="878365"/>
          </a:xfrm>
        </p:grpSpPr>
        <p:grpSp>
          <p:nvGrpSpPr>
            <p:cNvPr id="219" name="Google Shape;219;p25"/>
            <p:cNvGrpSpPr/>
            <p:nvPr/>
          </p:nvGrpSpPr>
          <p:grpSpPr>
            <a:xfrm>
              <a:off x="2826899" y="1234041"/>
              <a:ext cx="479700" cy="799200"/>
              <a:chOff x="1410475" y="1231800"/>
              <a:chExt cx="479700" cy="799200"/>
            </a:xfrm>
          </p:grpSpPr>
          <p:sp>
            <p:nvSpPr>
              <p:cNvPr id="220" name="Google Shape;220;p25"/>
              <p:cNvSpPr/>
              <p:nvPr/>
            </p:nvSpPr>
            <p:spPr>
              <a:xfrm>
                <a:off x="1410475" y="1231800"/>
                <a:ext cx="159900" cy="7992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5"/>
              <p:cNvSpPr/>
              <p:nvPr/>
            </p:nvSpPr>
            <p:spPr>
              <a:xfrm>
                <a:off x="1570375" y="1231800"/>
                <a:ext cx="159900" cy="7992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5"/>
              <p:cNvSpPr/>
              <p:nvPr/>
            </p:nvSpPr>
            <p:spPr>
              <a:xfrm>
                <a:off x="1730275" y="1231800"/>
                <a:ext cx="159900" cy="799200"/>
              </a:xfrm>
              <a:prstGeom prst="rect">
                <a:avLst/>
              </a:prstGeom>
              <a:solidFill>
                <a:srgbClr val="CE6F0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3" name="Google Shape;223;p25"/>
            <p:cNvSpPr txBox="1"/>
            <p:nvPr/>
          </p:nvSpPr>
          <p:spPr>
            <a:xfrm rot="-5400000">
              <a:off x="2467674" y="1452117"/>
              <a:ext cx="869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Convolution</a:t>
              </a:r>
              <a:endParaRPr sz="900"/>
            </a:p>
          </p:txBody>
        </p:sp>
        <p:sp>
          <p:nvSpPr>
            <p:cNvPr id="224" name="Google Shape;224;p25"/>
            <p:cNvSpPr txBox="1"/>
            <p:nvPr/>
          </p:nvSpPr>
          <p:spPr>
            <a:xfrm rot="-5400000">
              <a:off x="2620074" y="1461082"/>
              <a:ext cx="869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Convolution</a:t>
              </a:r>
              <a:endParaRPr sz="900"/>
            </a:p>
          </p:txBody>
        </p:sp>
        <p:sp>
          <p:nvSpPr>
            <p:cNvPr id="225" name="Google Shape;225;p25"/>
            <p:cNvSpPr txBox="1"/>
            <p:nvPr/>
          </p:nvSpPr>
          <p:spPr>
            <a:xfrm rot="-5400000">
              <a:off x="2772474" y="1454358"/>
              <a:ext cx="869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Max</a:t>
              </a:r>
              <a:r>
                <a:rPr lang="en" sz="900"/>
                <a:t> Pooling</a:t>
              </a:r>
              <a:endParaRPr sz="900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2689400" y="1232650"/>
              <a:ext cx="137400" cy="7992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25"/>
          <p:cNvSpPr txBox="1"/>
          <p:nvPr/>
        </p:nvSpPr>
        <p:spPr>
          <a:xfrm rot="-5400000">
            <a:off x="3402369" y="1366744"/>
            <a:ext cx="86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Convolution</a:t>
            </a:r>
            <a:endParaRPr sz="900"/>
          </a:p>
        </p:txBody>
      </p:sp>
      <p:grpSp>
        <p:nvGrpSpPr>
          <p:cNvPr id="228" name="Google Shape;228;p25"/>
          <p:cNvGrpSpPr/>
          <p:nvPr/>
        </p:nvGrpSpPr>
        <p:grpSpPr>
          <a:xfrm>
            <a:off x="4518200" y="1102767"/>
            <a:ext cx="679324" cy="878365"/>
            <a:chOff x="2689400" y="1178967"/>
            <a:chExt cx="679324" cy="878365"/>
          </a:xfrm>
        </p:grpSpPr>
        <p:grpSp>
          <p:nvGrpSpPr>
            <p:cNvPr id="229" name="Google Shape;229;p25"/>
            <p:cNvGrpSpPr/>
            <p:nvPr/>
          </p:nvGrpSpPr>
          <p:grpSpPr>
            <a:xfrm>
              <a:off x="2826899" y="1234041"/>
              <a:ext cx="479700" cy="799200"/>
              <a:chOff x="1410475" y="1231800"/>
              <a:chExt cx="479700" cy="799200"/>
            </a:xfrm>
          </p:grpSpPr>
          <p:sp>
            <p:nvSpPr>
              <p:cNvPr id="230" name="Google Shape;230;p25"/>
              <p:cNvSpPr/>
              <p:nvPr/>
            </p:nvSpPr>
            <p:spPr>
              <a:xfrm>
                <a:off x="1410475" y="1231800"/>
                <a:ext cx="159900" cy="7992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5"/>
              <p:cNvSpPr/>
              <p:nvPr/>
            </p:nvSpPr>
            <p:spPr>
              <a:xfrm>
                <a:off x="1570375" y="1231800"/>
                <a:ext cx="159900" cy="7992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5"/>
              <p:cNvSpPr/>
              <p:nvPr/>
            </p:nvSpPr>
            <p:spPr>
              <a:xfrm>
                <a:off x="1730275" y="1231800"/>
                <a:ext cx="159900" cy="799200"/>
              </a:xfrm>
              <a:prstGeom prst="rect">
                <a:avLst/>
              </a:prstGeom>
              <a:solidFill>
                <a:srgbClr val="CE6F0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3" name="Google Shape;233;p25"/>
            <p:cNvSpPr txBox="1"/>
            <p:nvPr/>
          </p:nvSpPr>
          <p:spPr>
            <a:xfrm rot="-5400000">
              <a:off x="2467674" y="1452117"/>
              <a:ext cx="869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Convolution</a:t>
              </a:r>
              <a:endParaRPr sz="900"/>
            </a:p>
          </p:txBody>
        </p:sp>
        <p:sp>
          <p:nvSpPr>
            <p:cNvPr id="234" name="Google Shape;234;p25"/>
            <p:cNvSpPr txBox="1"/>
            <p:nvPr/>
          </p:nvSpPr>
          <p:spPr>
            <a:xfrm rot="-5400000">
              <a:off x="2620074" y="1461082"/>
              <a:ext cx="869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Convolution</a:t>
              </a:r>
              <a:endParaRPr sz="900"/>
            </a:p>
          </p:txBody>
        </p:sp>
        <p:sp>
          <p:nvSpPr>
            <p:cNvPr id="235" name="Google Shape;235;p25"/>
            <p:cNvSpPr txBox="1"/>
            <p:nvPr/>
          </p:nvSpPr>
          <p:spPr>
            <a:xfrm rot="-5400000">
              <a:off x="2772474" y="1454358"/>
              <a:ext cx="869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Max</a:t>
              </a:r>
              <a:r>
                <a:rPr lang="en" sz="900"/>
                <a:t> Pooling</a:t>
              </a:r>
              <a:endParaRPr sz="900"/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2689400" y="1232650"/>
              <a:ext cx="137400" cy="7992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" name="Google Shape;237;p25"/>
          <p:cNvSpPr txBox="1"/>
          <p:nvPr/>
        </p:nvSpPr>
        <p:spPr>
          <a:xfrm rot="-5400000">
            <a:off x="4155404" y="1377950"/>
            <a:ext cx="86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Convolution</a:t>
            </a:r>
            <a:endParaRPr sz="900"/>
          </a:p>
        </p:txBody>
      </p:sp>
      <p:grpSp>
        <p:nvGrpSpPr>
          <p:cNvPr id="238" name="Google Shape;238;p25"/>
          <p:cNvGrpSpPr/>
          <p:nvPr/>
        </p:nvGrpSpPr>
        <p:grpSpPr>
          <a:xfrm>
            <a:off x="5291406" y="1102767"/>
            <a:ext cx="679324" cy="878365"/>
            <a:chOff x="2689400" y="1178967"/>
            <a:chExt cx="679324" cy="878365"/>
          </a:xfrm>
        </p:grpSpPr>
        <p:grpSp>
          <p:nvGrpSpPr>
            <p:cNvPr id="239" name="Google Shape;239;p25"/>
            <p:cNvGrpSpPr/>
            <p:nvPr/>
          </p:nvGrpSpPr>
          <p:grpSpPr>
            <a:xfrm>
              <a:off x="2826899" y="1234041"/>
              <a:ext cx="479700" cy="799200"/>
              <a:chOff x="1410475" y="1231800"/>
              <a:chExt cx="479700" cy="799200"/>
            </a:xfrm>
          </p:grpSpPr>
          <p:sp>
            <p:nvSpPr>
              <p:cNvPr id="240" name="Google Shape;240;p25"/>
              <p:cNvSpPr/>
              <p:nvPr/>
            </p:nvSpPr>
            <p:spPr>
              <a:xfrm>
                <a:off x="1410475" y="1231800"/>
                <a:ext cx="159900" cy="7992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5"/>
              <p:cNvSpPr/>
              <p:nvPr/>
            </p:nvSpPr>
            <p:spPr>
              <a:xfrm>
                <a:off x="1570375" y="1231800"/>
                <a:ext cx="159900" cy="799200"/>
              </a:xfrm>
              <a:prstGeom prst="rect">
                <a:avLst/>
              </a:prstGeom>
              <a:solidFill>
                <a:srgbClr val="93C47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5"/>
              <p:cNvSpPr/>
              <p:nvPr/>
            </p:nvSpPr>
            <p:spPr>
              <a:xfrm>
                <a:off x="1730275" y="1231800"/>
                <a:ext cx="159900" cy="799200"/>
              </a:xfrm>
              <a:prstGeom prst="rect">
                <a:avLst/>
              </a:prstGeom>
              <a:solidFill>
                <a:srgbClr val="CE6F0D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3" name="Google Shape;243;p25"/>
            <p:cNvSpPr txBox="1"/>
            <p:nvPr/>
          </p:nvSpPr>
          <p:spPr>
            <a:xfrm rot="-5400000">
              <a:off x="2467674" y="1452117"/>
              <a:ext cx="869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Convolution</a:t>
              </a:r>
              <a:endParaRPr sz="900"/>
            </a:p>
          </p:txBody>
        </p:sp>
        <p:sp>
          <p:nvSpPr>
            <p:cNvPr id="244" name="Google Shape;244;p25"/>
            <p:cNvSpPr txBox="1"/>
            <p:nvPr/>
          </p:nvSpPr>
          <p:spPr>
            <a:xfrm rot="-5400000">
              <a:off x="2620074" y="1461082"/>
              <a:ext cx="869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Convolution</a:t>
              </a:r>
              <a:endParaRPr sz="900"/>
            </a:p>
          </p:txBody>
        </p:sp>
        <p:sp>
          <p:nvSpPr>
            <p:cNvPr id="245" name="Google Shape;245;p25"/>
            <p:cNvSpPr txBox="1"/>
            <p:nvPr/>
          </p:nvSpPr>
          <p:spPr>
            <a:xfrm rot="-5400000">
              <a:off x="2772474" y="1454358"/>
              <a:ext cx="869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Max</a:t>
              </a:r>
              <a:r>
                <a:rPr lang="en" sz="900"/>
                <a:t> Pooling</a:t>
              </a:r>
              <a:endParaRPr sz="900"/>
            </a:p>
          </p:txBody>
        </p:sp>
        <p:sp>
          <p:nvSpPr>
            <p:cNvPr id="246" name="Google Shape;246;p25"/>
            <p:cNvSpPr/>
            <p:nvPr/>
          </p:nvSpPr>
          <p:spPr>
            <a:xfrm>
              <a:off x="2689400" y="1232650"/>
              <a:ext cx="137400" cy="799200"/>
            </a:xfrm>
            <a:prstGeom prst="rect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7" name="Google Shape;247;p25"/>
          <p:cNvSpPr txBox="1"/>
          <p:nvPr/>
        </p:nvSpPr>
        <p:spPr>
          <a:xfrm rot="-5400000">
            <a:off x="4928610" y="1377950"/>
            <a:ext cx="86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Convolution</a:t>
            </a:r>
            <a:endParaRPr sz="900"/>
          </a:p>
        </p:txBody>
      </p:sp>
      <p:sp>
        <p:nvSpPr>
          <p:cNvPr id="248" name="Google Shape;248;p25"/>
          <p:cNvSpPr/>
          <p:nvPr/>
        </p:nvSpPr>
        <p:spPr>
          <a:xfrm>
            <a:off x="5974972" y="1383613"/>
            <a:ext cx="352800" cy="1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5"/>
          <p:cNvSpPr txBox="1"/>
          <p:nvPr/>
        </p:nvSpPr>
        <p:spPr>
          <a:xfrm>
            <a:off x="7342097" y="1270741"/>
            <a:ext cx="967500" cy="400200"/>
          </a:xfrm>
          <a:prstGeom prst="rect">
            <a:avLst/>
          </a:prstGeom>
          <a:solidFill>
            <a:srgbClr val="C059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Encoding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0" name="Google Shape;250;p25"/>
          <p:cNvSpPr/>
          <p:nvPr/>
        </p:nvSpPr>
        <p:spPr>
          <a:xfrm>
            <a:off x="6477000" y="1151225"/>
            <a:ext cx="323100" cy="799200"/>
          </a:xfrm>
          <a:prstGeom prst="rect">
            <a:avLst/>
          </a:prstGeom>
          <a:solidFill>
            <a:srgbClr val="E98F3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5"/>
          <p:cNvSpPr txBox="1"/>
          <p:nvPr/>
        </p:nvSpPr>
        <p:spPr>
          <a:xfrm rot="-5400000">
            <a:off x="6171475" y="1219437"/>
            <a:ext cx="952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Avg Pooled Layer</a:t>
            </a:r>
            <a:endParaRPr sz="800"/>
          </a:p>
        </p:txBody>
      </p:sp>
      <p:sp>
        <p:nvSpPr>
          <p:cNvPr id="252" name="Google Shape;252;p25"/>
          <p:cNvSpPr/>
          <p:nvPr/>
        </p:nvSpPr>
        <p:spPr>
          <a:xfrm>
            <a:off x="6880410" y="1383613"/>
            <a:ext cx="352800" cy="192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 txBox="1"/>
          <p:nvPr>
            <p:ph type="title"/>
          </p:nvPr>
        </p:nvSpPr>
        <p:spPr>
          <a:xfrm>
            <a:off x="110000" y="640000"/>
            <a:ext cx="8899500" cy="70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Prediction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66175" y="1739000"/>
            <a:ext cx="2454900" cy="849300"/>
          </a:xfrm>
          <a:prstGeom prst="homePlate">
            <a:avLst>
              <a:gd fmla="val 50000" name="adj"/>
            </a:avLst>
          </a:prstGeom>
          <a:solidFill>
            <a:srgbClr val="B45F0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 Data Encoding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1972025" y="1738725"/>
            <a:ext cx="2711400" cy="849300"/>
          </a:xfrm>
          <a:prstGeom prst="chevron">
            <a:avLst>
              <a:gd fmla="val 50000" name="adj"/>
            </a:avLst>
          </a:prstGeom>
          <a:solidFill>
            <a:srgbClr val="CE6F0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Calculate Jaccard Distance </a:t>
            </a: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with train data encoding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4241750" y="1738725"/>
            <a:ext cx="2517000" cy="849300"/>
          </a:xfrm>
          <a:prstGeom prst="chevron">
            <a:avLst>
              <a:gd fmla="val 50000" name="adj"/>
            </a:avLst>
          </a:prstGeom>
          <a:solidFill>
            <a:srgbClr val="EC8B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Most similar image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6244675" y="1738725"/>
            <a:ext cx="2808600" cy="849300"/>
          </a:xfrm>
          <a:prstGeom prst="chevron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Generated corresponding Recipe and Nutritional Value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p26"/>
          <p:cNvSpPr txBox="1"/>
          <p:nvPr/>
        </p:nvSpPr>
        <p:spPr>
          <a:xfrm>
            <a:off x="296325" y="3015375"/>
            <a:ext cx="8085600" cy="10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Based on </a:t>
            </a:r>
            <a:r>
              <a:rPr lang="en" sz="2000">
                <a:solidFill>
                  <a:srgbClr val="E98F30"/>
                </a:solidFill>
              </a:rPr>
              <a:t>Jaccard Distance</a:t>
            </a:r>
            <a:r>
              <a:rPr lang="en" sz="1800"/>
              <a:t>, we found the closest image encoding in </a:t>
            </a:r>
            <a:r>
              <a:rPr lang="en" sz="1800"/>
              <a:t>the</a:t>
            </a:r>
            <a:r>
              <a:rPr lang="en" sz="1800"/>
              <a:t> train dataset to generate the corresponding </a:t>
            </a:r>
            <a:r>
              <a:rPr lang="en" sz="1800"/>
              <a:t>recipe</a:t>
            </a:r>
            <a:r>
              <a:rPr lang="en" sz="1800"/>
              <a:t> and </a:t>
            </a:r>
            <a:r>
              <a:rPr lang="en" sz="1800"/>
              <a:t>nutritional</a:t>
            </a:r>
            <a:r>
              <a:rPr lang="en" sz="1800"/>
              <a:t> information given the test data image encoding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"/>
          <p:cNvSpPr txBox="1"/>
          <p:nvPr>
            <p:ph type="title"/>
          </p:nvPr>
        </p:nvSpPr>
        <p:spPr>
          <a:xfrm>
            <a:off x="198863" y="530628"/>
            <a:ext cx="8520600" cy="70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Performance Evaluation and Results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68" name="Google Shape;268;p27"/>
          <p:cNvPicPr preferRelativeResize="0"/>
          <p:nvPr/>
        </p:nvPicPr>
        <p:blipFill rotWithShape="1">
          <a:blip r:embed="rId3">
            <a:alphaModFix/>
          </a:blip>
          <a:srcRect b="9687" l="0" r="0" t="4586"/>
          <a:stretch/>
        </p:blipFill>
        <p:spPr>
          <a:xfrm>
            <a:off x="311700" y="1238025"/>
            <a:ext cx="8520599" cy="3640951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69" name="Google Shape;269;p27"/>
          <p:cNvGrpSpPr/>
          <p:nvPr/>
        </p:nvGrpSpPr>
        <p:grpSpPr>
          <a:xfrm>
            <a:off x="3778565" y="2166819"/>
            <a:ext cx="4337420" cy="707348"/>
            <a:chOff x="4300750" y="1669525"/>
            <a:chExt cx="4418725" cy="883853"/>
          </a:xfrm>
        </p:grpSpPr>
        <p:sp>
          <p:nvSpPr>
            <p:cNvPr id="270" name="Google Shape;270;p27"/>
            <p:cNvSpPr/>
            <p:nvPr/>
          </p:nvSpPr>
          <p:spPr>
            <a:xfrm>
              <a:off x="6116675" y="1669675"/>
              <a:ext cx="1357500" cy="436500"/>
            </a:xfrm>
            <a:prstGeom prst="rect">
              <a:avLst/>
            </a:prstGeom>
            <a:solidFill>
              <a:srgbClr val="CE6F0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Jaccard</a:t>
              </a:r>
              <a:endParaRPr sz="11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4300750" y="1669525"/>
              <a:ext cx="1815000" cy="436500"/>
            </a:xfrm>
            <a:prstGeom prst="rect">
              <a:avLst/>
            </a:prstGeom>
            <a:solidFill>
              <a:srgbClr val="CE6F0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Method</a:t>
              </a:r>
              <a:endParaRPr sz="11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7474175" y="1669525"/>
              <a:ext cx="1245300" cy="436500"/>
            </a:xfrm>
            <a:prstGeom prst="rect">
              <a:avLst/>
            </a:prstGeom>
            <a:solidFill>
              <a:srgbClr val="CE6F0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Arial Black"/>
                  <a:ea typeface="Arial Black"/>
                  <a:cs typeface="Arial Black"/>
                  <a:sym typeface="Arial Black"/>
                </a:rPr>
                <a:t>Levenshtein</a:t>
              </a:r>
              <a:endParaRPr sz="11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endParaRPr>
            </a:p>
          </p:txBody>
        </p:sp>
        <p:grpSp>
          <p:nvGrpSpPr>
            <p:cNvPr id="273" name="Google Shape;273;p27"/>
            <p:cNvGrpSpPr/>
            <p:nvPr/>
          </p:nvGrpSpPr>
          <p:grpSpPr>
            <a:xfrm>
              <a:off x="4300760" y="2116875"/>
              <a:ext cx="4418715" cy="436503"/>
              <a:chOff x="942810" y="3098500"/>
              <a:chExt cx="4418715" cy="436503"/>
            </a:xfrm>
          </p:grpSpPr>
          <p:sp>
            <p:nvSpPr>
              <p:cNvPr id="274" name="Google Shape;274;p27"/>
              <p:cNvSpPr/>
              <p:nvPr/>
            </p:nvSpPr>
            <p:spPr>
              <a:xfrm>
                <a:off x="2758725" y="3098500"/>
                <a:ext cx="1357500" cy="436500"/>
              </a:xfrm>
              <a:prstGeom prst="rect">
                <a:avLst/>
              </a:prstGeom>
              <a:solidFill>
                <a:srgbClr val="F7B379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Arial Black"/>
                    <a:ea typeface="Arial Black"/>
                    <a:cs typeface="Arial Black"/>
                    <a:sym typeface="Arial Black"/>
                  </a:rPr>
                  <a:t>0.77</a:t>
                </a:r>
                <a:endParaRPr sz="1100">
                  <a:latin typeface="Arial Black"/>
                  <a:ea typeface="Arial Black"/>
                  <a:cs typeface="Arial Black"/>
                  <a:sym typeface="Arial Black"/>
                </a:endParaRPr>
              </a:p>
            </p:txBody>
          </p:sp>
          <p:sp>
            <p:nvSpPr>
              <p:cNvPr id="275" name="Google Shape;275;p27"/>
              <p:cNvSpPr/>
              <p:nvPr/>
            </p:nvSpPr>
            <p:spPr>
              <a:xfrm>
                <a:off x="4116225" y="3098500"/>
                <a:ext cx="1245300" cy="436500"/>
              </a:xfrm>
              <a:prstGeom prst="rect">
                <a:avLst/>
              </a:prstGeom>
              <a:solidFill>
                <a:srgbClr val="F7B379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Arial Black"/>
                    <a:ea typeface="Arial Black"/>
                    <a:cs typeface="Arial Black"/>
                    <a:sym typeface="Arial Black"/>
                  </a:rPr>
                  <a:t>140</a:t>
                </a:r>
                <a:endParaRPr sz="1100">
                  <a:latin typeface="Arial Black"/>
                  <a:ea typeface="Arial Black"/>
                  <a:cs typeface="Arial Black"/>
                  <a:sym typeface="Arial Black"/>
                </a:endParaRPr>
              </a:p>
            </p:txBody>
          </p:sp>
          <p:sp>
            <p:nvSpPr>
              <p:cNvPr id="276" name="Google Shape;276;p27"/>
              <p:cNvSpPr/>
              <p:nvPr/>
            </p:nvSpPr>
            <p:spPr>
              <a:xfrm>
                <a:off x="942810" y="3098504"/>
                <a:ext cx="1815000" cy="436500"/>
              </a:xfrm>
              <a:prstGeom prst="rect">
                <a:avLst/>
              </a:prstGeom>
              <a:solidFill>
                <a:srgbClr val="F7B379"/>
              </a:soli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Arial Black"/>
                    <a:ea typeface="Arial Black"/>
                    <a:cs typeface="Arial Black"/>
                    <a:sym typeface="Arial Black"/>
                  </a:rPr>
                  <a:t>Averaged Value</a:t>
                </a:r>
                <a:endParaRPr sz="1100">
                  <a:latin typeface="Arial Black"/>
                  <a:ea typeface="Arial Black"/>
                  <a:cs typeface="Arial Black"/>
                  <a:sym typeface="Arial Black"/>
                </a:endParaRPr>
              </a:p>
            </p:txBody>
          </p:sp>
        </p:grpSp>
      </p:grpSp>
      <p:pic>
        <p:nvPicPr>
          <p:cNvPr id="277" name="Google Shape;277;p27"/>
          <p:cNvPicPr preferRelativeResize="0"/>
          <p:nvPr/>
        </p:nvPicPr>
        <p:blipFill rotWithShape="1">
          <a:blip r:embed="rId3">
            <a:alphaModFix/>
          </a:blip>
          <a:srcRect b="17955" l="921" r="84169" t="78163"/>
          <a:stretch/>
        </p:blipFill>
        <p:spPr>
          <a:xfrm>
            <a:off x="659425" y="4224575"/>
            <a:ext cx="1270252" cy="16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7"/>
          <p:cNvPicPr preferRelativeResize="0"/>
          <p:nvPr/>
        </p:nvPicPr>
        <p:blipFill rotWithShape="1">
          <a:blip r:embed="rId3">
            <a:alphaModFix/>
          </a:blip>
          <a:srcRect b="88956" l="90034" r="0" t="4586"/>
          <a:stretch/>
        </p:blipFill>
        <p:spPr>
          <a:xfrm>
            <a:off x="378201" y="4389425"/>
            <a:ext cx="1551476" cy="27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7"/>
          <p:cNvPicPr preferRelativeResize="0"/>
          <p:nvPr/>
        </p:nvPicPr>
        <p:blipFill rotWithShape="1">
          <a:blip r:embed="rId3">
            <a:alphaModFix/>
          </a:blip>
          <a:srcRect b="0" l="0" r="0" t="89911"/>
          <a:stretch/>
        </p:blipFill>
        <p:spPr>
          <a:xfrm>
            <a:off x="311700" y="4467025"/>
            <a:ext cx="8520599" cy="41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op Orange Bar">
  <a:themeElements>
    <a:clrScheme name="McCombs">
      <a:dk1>
        <a:srgbClr val="F7B379"/>
      </a:dk1>
      <a:lt1>
        <a:srgbClr val="FFFFFF"/>
      </a:lt1>
      <a:dk2>
        <a:srgbClr val="9CACB6"/>
      </a:dk2>
      <a:lt2>
        <a:srgbClr val="D6D2C4"/>
      </a:lt2>
      <a:accent1>
        <a:srgbClr val="C05900"/>
      </a:accent1>
      <a:accent2>
        <a:srgbClr val="9CACB6"/>
      </a:accent2>
      <a:accent3>
        <a:srgbClr val="F7961F"/>
      </a:accent3>
      <a:accent4>
        <a:srgbClr val="FFD600"/>
      </a:accent4>
      <a:accent5>
        <a:srgbClr val="579C41"/>
      </a:accent5>
      <a:accent6>
        <a:srgbClr val="005E86"/>
      </a:accent6>
      <a:hlink>
        <a:srgbClr val="005E86"/>
      </a:hlink>
      <a:folHlink>
        <a:srgbClr val="00A8B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